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3091" r:id="rId2"/>
    <p:sldId id="332" r:id="rId3"/>
    <p:sldId id="322" r:id="rId4"/>
    <p:sldId id="264" r:id="rId5"/>
    <p:sldId id="3077" r:id="rId6"/>
    <p:sldId id="3090" r:id="rId7"/>
    <p:sldId id="3093" r:id="rId8"/>
    <p:sldId id="292" r:id="rId9"/>
    <p:sldId id="258" r:id="rId10"/>
    <p:sldId id="319" r:id="rId11"/>
    <p:sldId id="320" r:id="rId12"/>
    <p:sldId id="321" r:id="rId13"/>
    <p:sldId id="3089" r:id="rId14"/>
    <p:sldId id="3064" r:id="rId15"/>
    <p:sldId id="3076" r:id="rId16"/>
    <p:sldId id="3092" r:id="rId17"/>
    <p:sldId id="3083" r:id="rId18"/>
    <p:sldId id="3084" r:id="rId19"/>
    <p:sldId id="325" r:id="rId20"/>
    <p:sldId id="3085" r:id="rId21"/>
    <p:sldId id="3086" r:id="rId22"/>
    <p:sldId id="3088" r:id="rId23"/>
    <p:sldId id="3079" r:id="rId24"/>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3E74"/>
    <a:srgbClr val="DEE6F0"/>
    <a:srgbClr val="D6DCE5"/>
    <a:srgbClr val="4A6E9C"/>
    <a:srgbClr val="1989AE"/>
    <a:srgbClr val="137292"/>
    <a:srgbClr val="5983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22"/>
    <p:restoredTop sz="91011" autoAdjust="0"/>
  </p:normalViewPr>
  <p:slideViewPr>
    <p:cSldViewPr snapToGrid="0" snapToObjects="1">
      <p:cViewPr varScale="1">
        <p:scale>
          <a:sx n="142" d="100"/>
          <a:sy n="142" d="100"/>
        </p:scale>
        <p:origin x="1336" y="184"/>
      </p:cViewPr>
      <p:guideLst>
        <p:guide orient="horz" pos="2160"/>
        <p:guide pos="3840"/>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D0E69-08A5-5248-97D0-19EED239FBCD}" type="datetimeFigureOut">
              <a:rPr lang="x-none" smtClean="0"/>
              <a:t>25.09.21</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6BF5C-B8BE-3B42-94B6-1DB2D9B34C88}" type="slidenum">
              <a:rPr lang="x-none" smtClean="0"/>
              <a:t>‹#›</a:t>
            </a:fld>
            <a:endParaRPr lang="x-none"/>
          </a:p>
        </p:txBody>
      </p:sp>
    </p:spTree>
    <p:extLst>
      <p:ext uri="{BB962C8B-B14F-4D97-AF65-F5344CB8AC3E}">
        <p14:creationId xmlns:p14="http://schemas.microsoft.com/office/powerpoint/2010/main" val="149587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069D9-5597-C743-90D8-4A1487B3CF9B}" type="slidenum">
              <a:rPr lang="x-none" smtClean="0"/>
              <a:t>1</a:t>
            </a:fld>
            <a:endParaRPr lang="x-none"/>
          </a:p>
        </p:txBody>
      </p:sp>
    </p:spTree>
    <p:extLst>
      <p:ext uri="{BB962C8B-B14F-4D97-AF65-F5344CB8AC3E}">
        <p14:creationId xmlns:p14="http://schemas.microsoft.com/office/powerpoint/2010/main" val="379844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F77F8930-E430-6944-B227-8E31976C947C}"/>
              </a:ext>
            </a:extLst>
          </p:cNvPr>
          <p:cNvSpPr>
            <a:spLocks noGrp="1" noRot="1" noChangeAspect="1" noChangeArrowheads="1"/>
          </p:cNvSpPr>
          <p:nvPr>
            <p:ph type="sldImg" idx="4294967295"/>
          </p:nvPr>
        </p:nvSpPr>
        <p:spPr>
          <a:ln>
            <a:miter lim="800000"/>
          </a:ln>
        </p:spPr>
      </p:sp>
      <p:sp>
        <p:nvSpPr>
          <p:cNvPr id="34818" name="Text Placeholder 2">
            <a:extLst>
              <a:ext uri="{FF2B5EF4-FFF2-40B4-BE49-F238E27FC236}">
                <a16:creationId xmlns:a16="http://schemas.microsoft.com/office/drawing/2014/main" id="{1DC7404B-0345-F145-9D09-05461197A404}"/>
              </a:ext>
            </a:extLst>
          </p:cNvPr>
          <p:cNvSpPr>
            <a:spLocks noGrp="1" noChangeArrowheads="1"/>
          </p:cNvSpPr>
          <p:nvPr>
            <p:ph type="body" idx="4294967295"/>
          </p:nvPr>
        </p:nvSpPr>
        <p:spPr/>
        <p:txBody>
          <a:bodyPr/>
          <a:lstStyle/>
          <a:p>
            <a:r>
              <a:rPr lang="en-US" altLang="zh-CN"/>
              <a:t>O sits é baseado em tecnologias Web para ter acesso às coleções de imagens. O uso do protocolo STAC, do qual falaremos um pouco mais no último capítulo, facilita a interoperabilidade entre diferentes repositórios de dados e plataformas de computação em nuvem.</a:t>
            </a:r>
          </a:p>
          <a:p>
            <a:endParaRPr lang="en-US" altLang="zh-CN"/>
          </a:p>
          <a:p>
            <a:r>
              <a:rPr lang="en-US" altLang="zh-CN"/>
              <a:t>Atualmente o sits fornece suporte aos dados do Sentinel, Landsat, CBERS e MODIS no projeto BDC, Sentinel-2 e Lansat do repositório Digital Earth Africa na AWS e do Sentinel-2 da AWS.</a:t>
            </a:r>
          </a:p>
          <a:p>
            <a:endParaRPr lang="en-US" altLang="zh-CN"/>
          </a:p>
          <a:p>
            <a:r>
              <a:rPr lang="en-US" altLang="zh-CN"/>
              <a:t>Estamos desenvolvendo o suporte para os repositórios da AI for Earth da Microsoft e o ambiente de cloud da SEPAL.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126BF5C-B8BE-3B42-94B6-1DB2D9B34C88}" type="slidenum">
              <a:rPr lang="x-none" smtClean="0"/>
              <a:t>12</a:t>
            </a:fld>
            <a:endParaRPr lang="x-none"/>
          </a:p>
        </p:txBody>
      </p:sp>
    </p:spTree>
    <p:extLst>
      <p:ext uri="{BB962C8B-B14F-4D97-AF65-F5344CB8AC3E}">
        <p14:creationId xmlns:p14="http://schemas.microsoft.com/office/powerpoint/2010/main" val="200427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a:p>
            <a:pPr marL="0" indent="0">
              <a:buFont typeface="Symbol" charset="0"/>
              <a:buNone/>
            </a:pPr>
            <a:r>
              <a:rPr lang="bg-BG" noProof="0" dirty="0"/>
              <a:t>Sits provides data structures</a:t>
            </a:r>
            <a:r>
              <a:rPr lang="bg-BG" baseline="0" noProof="0" dirty="0"/>
              <a:t> to represent in R EO data cube and image time series.</a:t>
            </a:r>
          </a:p>
          <a:p>
            <a:pPr marL="0" indent="0">
              <a:buFont typeface="Symbol" charset="0"/>
              <a:buNone/>
            </a:pPr>
            <a:endParaRPr lang="bg-BG" baseline="0" noProof="0" dirty="0"/>
          </a:p>
          <a:p>
            <a:pPr marL="0" indent="0">
              <a:buFont typeface="Symbol" charset="0"/>
              <a:buNone/>
            </a:pPr>
            <a:endParaRPr lang="bg-BG" baseline="0" noProof="0" dirty="0"/>
          </a:p>
          <a:p>
            <a:pPr marL="0" indent="0">
              <a:buFont typeface="Symbol" charset="0"/>
              <a:buNone/>
            </a:pPr>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13</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126BF5C-B8BE-3B42-94B6-1DB2D9B34C88}" type="slidenum">
              <a:rPr lang="x-none" smtClean="0"/>
              <a:t>14</a:t>
            </a:fld>
            <a:endParaRPr lang="x-none"/>
          </a:p>
        </p:txBody>
      </p:sp>
    </p:spTree>
    <p:extLst>
      <p:ext uri="{BB962C8B-B14F-4D97-AF65-F5344CB8AC3E}">
        <p14:creationId xmlns:p14="http://schemas.microsoft.com/office/powerpoint/2010/main" val="1969031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noProof="0" dirty="0"/>
              <a:t>Sits</a:t>
            </a:r>
            <a:r>
              <a:rPr lang="en-US" noProof="0" dirty="0"/>
              <a:t> supports </a:t>
            </a:r>
            <a:r>
              <a:rPr lang="bg-BG" noProof="0" dirty="0"/>
              <a:t>different</a:t>
            </a:r>
            <a:r>
              <a:rPr lang="en-US" noProof="0" dirty="0"/>
              <a:t> kinds of machine learning</a:t>
            </a:r>
            <a:r>
              <a:rPr lang="bg-BG" noProof="0" dirty="0"/>
              <a:t>and deep learning methods</a:t>
            </a:r>
            <a:r>
              <a:rPr lang="bg-BG" baseline="0" noProof="0" dirty="0"/>
              <a:t> </a:t>
            </a:r>
            <a:r>
              <a:rPr lang="en-US" noProof="0" dirty="0"/>
              <a:t>methods</a:t>
            </a:r>
            <a:r>
              <a:rPr lang="bg-BG" noProof="0" dirty="0"/>
              <a:t>,</a:t>
            </a:r>
            <a:r>
              <a:rPr lang="bg-BG" baseline="0" noProof="0" dirty="0"/>
              <a:t> such as </a:t>
            </a:r>
            <a:r>
              <a:rPr lang="en-US" noProof="0" dirty="0"/>
              <a:t>random forests</a:t>
            </a:r>
            <a:r>
              <a:rPr lang="bg-BG" noProof="0" dirty="0"/>
              <a:t>,</a:t>
            </a:r>
            <a:r>
              <a:rPr lang="bg-BG" baseline="0" noProof="0" dirty="0"/>
              <a:t> </a:t>
            </a:r>
            <a:r>
              <a:rPr lang="en-US" noProof="0" dirty="0"/>
              <a:t>support vector</a:t>
            </a:r>
            <a:r>
              <a:rPr lang="bg-BG" baseline="0" noProof="0" dirty="0"/>
              <a:t> </a:t>
            </a:r>
            <a:r>
              <a:rPr lang="en-US" noProof="0" dirty="0"/>
              <a:t>machines, multi-layer </a:t>
            </a:r>
            <a:r>
              <a:rPr lang="en-US" noProof="0" dirty="0" err="1"/>
              <a:t>perceptrons</a:t>
            </a:r>
            <a:r>
              <a:rPr lang="bg-BG" baseline="0" noProof="0" dirty="0"/>
              <a:t>, temporal </a:t>
            </a:r>
            <a:r>
              <a:rPr lang="en-US" noProof="0" dirty="0"/>
              <a:t>convolution neural networks </a:t>
            </a:r>
            <a:r>
              <a:rPr lang="bg-BG" noProof="0" dirty="0"/>
              <a:t>(TempCNN)</a:t>
            </a:r>
            <a:r>
              <a:rPr lang="bg-BG" baseline="0" noProof="0" dirty="0"/>
              <a:t> and </a:t>
            </a:r>
            <a:r>
              <a:rPr lang="en-US" noProof="0" dirty="0" err="1"/>
              <a:t>InceptionTime</a:t>
            </a:r>
            <a:r>
              <a:rPr lang="bg-BG" baseline="0" noProof="0" dirty="0"/>
              <a:t> described in these research papers and</a:t>
            </a:r>
          </a:p>
          <a:p>
            <a:endParaRPr lang="bg-BG" baseline="0" noProof="0" dirty="0"/>
          </a:p>
          <a:p>
            <a:r>
              <a:rPr lang="bg-BG" baseline="0" noProof="0" dirty="0"/>
              <a:t>The user defines the method and its specific parameteres in the sits function “sitis_train” (as you can see here).</a:t>
            </a:r>
          </a:p>
          <a:p>
            <a:r>
              <a:rPr lang="bg-BG" baseline="0" noProof="0" dirty="0"/>
              <a:t> </a:t>
            </a:r>
          </a:p>
          <a:p>
            <a:endParaRPr lang="bg-BG" noProof="0" dirty="0"/>
          </a:p>
          <a:p>
            <a:r>
              <a:rPr lang="bg-BG" noProof="0" dirty="0"/>
              <a:t>========</a:t>
            </a:r>
          </a:p>
          <a:p>
            <a:r>
              <a:rPr lang="en-US" noProof="0" dirty="0"/>
              <a:t>The first group of methods does not explicitly consider spatial or temporal</a:t>
            </a:r>
            <a:r>
              <a:rPr lang="bg-BG" baseline="0" noProof="0" dirty="0"/>
              <a:t> </a:t>
            </a:r>
            <a:r>
              <a:rPr lang="en-US" noProof="0" dirty="0"/>
              <a:t>dimensions; </a:t>
            </a:r>
            <a:endParaRPr lang="bg-BG" noProof="0" dirty="0"/>
          </a:p>
          <a:p>
            <a:r>
              <a:rPr lang="en-US" noProof="0" dirty="0"/>
              <a:t>these models treat time series as a vector in a high-dimensional feature</a:t>
            </a:r>
            <a:r>
              <a:rPr lang="bg-BG" baseline="0" noProof="0" dirty="0"/>
              <a:t> </a:t>
            </a:r>
            <a:r>
              <a:rPr lang="en-US" noProof="0" dirty="0"/>
              <a:t>space. </a:t>
            </a:r>
            <a:endParaRPr lang="bg-BG" noProof="0" dirty="0"/>
          </a:p>
          <a:p>
            <a:r>
              <a:rPr lang="en-US" noProof="0" dirty="0"/>
              <a:t>From this class of models, sits includes random forests</a:t>
            </a:r>
            <a:r>
              <a:rPr lang="bg-BG" noProof="0" dirty="0"/>
              <a:t>,</a:t>
            </a:r>
            <a:r>
              <a:rPr lang="bg-BG" baseline="0" noProof="0" dirty="0"/>
              <a:t> </a:t>
            </a:r>
            <a:r>
              <a:rPr lang="en-US" noProof="0" dirty="0"/>
              <a:t>support vector</a:t>
            </a:r>
            <a:r>
              <a:rPr lang="bg-BG" baseline="0" noProof="0" dirty="0"/>
              <a:t> </a:t>
            </a:r>
            <a:r>
              <a:rPr lang="en-US" noProof="0" dirty="0"/>
              <a:t>machines, </a:t>
            </a:r>
            <a:endParaRPr lang="bg-BG" noProof="0" dirty="0"/>
          </a:p>
          <a:p>
            <a:r>
              <a:rPr lang="en-US" noProof="0" dirty="0"/>
              <a:t>extreme gradient boosting, and multi-layer </a:t>
            </a:r>
            <a:r>
              <a:rPr lang="en-US" noProof="0" dirty="0" err="1"/>
              <a:t>perceptrons</a:t>
            </a:r>
            <a:r>
              <a:rPr lang="bg-BG" noProof="0" dirty="0"/>
              <a:t>.</a:t>
            </a:r>
          </a:p>
          <a:p>
            <a:endParaRPr lang="bg-BG" noProof="0" dirty="0"/>
          </a:p>
          <a:p>
            <a:r>
              <a:rPr lang="en-US" noProof="0" dirty="0"/>
              <a:t>The second group of models comprises deep learning methods designed to work</a:t>
            </a:r>
          </a:p>
          <a:p>
            <a:r>
              <a:rPr lang="en-US" noProof="0" dirty="0"/>
              <a:t>with image time series. Temporal relations between observed values in a time series</a:t>
            </a:r>
          </a:p>
          <a:p>
            <a:r>
              <a:rPr lang="en-US" noProof="0" dirty="0"/>
              <a:t>are taken into account. Time series classification models for satellite data include 1D</a:t>
            </a:r>
          </a:p>
          <a:p>
            <a:r>
              <a:rPr lang="en-US" noProof="0" dirty="0"/>
              <a:t>convolution neural networks (1D-CNN), recurrent neural networks (RNN),</a:t>
            </a:r>
          </a:p>
          <a:p>
            <a:r>
              <a:rPr lang="en-US" noProof="0" dirty="0"/>
              <a:t>and attention-based deep learning. The sits package supports a set of 1D-CNN</a:t>
            </a:r>
          </a:p>
          <a:p>
            <a:r>
              <a:rPr lang="en-US" noProof="0" dirty="0"/>
              <a:t>algorithms: </a:t>
            </a:r>
            <a:r>
              <a:rPr lang="en-US" noProof="0" dirty="0" err="1"/>
              <a:t>TempCNN</a:t>
            </a:r>
            <a:r>
              <a:rPr lang="en-US" noProof="0" dirty="0"/>
              <a:t>, </a:t>
            </a:r>
            <a:r>
              <a:rPr lang="en-US" noProof="0" dirty="0" err="1"/>
              <a:t>ResNet</a:t>
            </a:r>
            <a:r>
              <a:rPr lang="en-US" noProof="0" dirty="0"/>
              <a:t>, and </a:t>
            </a:r>
            <a:r>
              <a:rPr lang="en-US" noProof="0" dirty="0" err="1"/>
              <a:t>InceptionTime</a:t>
            </a:r>
            <a:r>
              <a:rPr lang="en-US" noProof="0" dirty="0"/>
              <a:t>. </a:t>
            </a:r>
            <a:endParaRPr lang="bg-BG" noProof="0" dirty="0"/>
          </a:p>
          <a:p>
            <a:endParaRPr lang="bg-BG" noProof="0" dirty="0"/>
          </a:p>
          <a:p>
            <a:r>
              <a:rPr lang="en-US" sz="1200" kern="1200" dirty="0">
                <a:solidFill>
                  <a:schemeClr val="tx1"/>
                </a:solidFill>
                <a:effectLst/>
                <a:latin typeface="+mn-lt"/>
                <a:ea typeface="+mn-ea"/>
                <a:cs typeface="+mn-cs"/>
              </a:rPr>
              <a:t>Since sits is aimed at remote sensing users who are not machine learning experts, </a:t>
            </a:r>
            <a:endParaRPr lang="bg-B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package provides a set of default values for all classification models. These settings </a:t>
            </a:r>
            <a:endParaRPr lang="bg-B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have been chosen based on extensive testing by the authors. Nevertheless, users can </a:t>
            </a:r>
            <a:endParaRPr lang="bg-B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control all parameters for each model. The package documentation describes in detail </a:t>
            </a:r>
            <a:endParaRPr lang="bg-BG"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tuning parameters for all models which are available in the respective functions. </a:t>
            </a:r>
            <a:endParaRPr lang="en-US" dirty="0">
              <a:effectLst/>
            </a:endParaRPr>
          </a:p>
          <a:p>
            <a:endParaRPr lang="bg-BG" noProof="0" dirty="0"/>
          </a:p>
          <a:p>
            <a:endParaRPr lang="bg-BG" noProof="0" dirty="0"/>
          </a:p>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17</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a:p>
            <a:pPr marL="0" indent="0">
              <a:buFont typeface="Symbol" charset="0"/>
              <a:buNone/>
            </a:pPr>
            <a:r>
              <a:rPr lang="en-US" noProof="0" dirty="0"/>
              <a:t>Image classification in sits is done </a:t>
            </a:r>
            <a:r>
              <a:rPr lang="bg-BG" noProof="0" dirty="0"/>
              <a:t>in parallel.</a:t>
            </a:r>
          </a:p>
          <a:p>
            <a:pPr marL="0" indent="0">
              <a:buFont typeface="Symbol" charset="0"/>
              <a:buNone/>
            </a:pPr>
            <a:endParaRPr lang="bg-BG" noProof="0" dirty="0"/>
          </a:p>
          <a:p>
            <a:pPr marL="0" indent="0">
              <a:buFont typeface="Symbol" charset="0"/>
              <a:buNone/>
            </a:pPr>
            <a:r>
              <a:rPr lang="bg-BG" noProof="0" dirty="0"/>
              <a:t>Sits divides data</a:t>
            </a:r>
            <a:r>
              <a:rPr lang="bg-BG" baseline="0" noProof="0" dirty="0"/>
              <a:t> cubes into chunks and processes them in parallel, based on the number of cores and available memory </a:t>
            </a:r>
          </a:p>
          <a:p>
            <a:pPr marL="0" indent="0">
              <a:buFont typeface="Symbol" charset="0"/>
              <a:buNone/>
            </a:pPr>
            <a:r>
              <a:rPr lang="bg-BG" baseline="0" noProof="0" dirty="0"/>
              <a:t>defined by the user in the funtion “sits_classify”.</a:t>
            </a:r>
          </a:p>
          <a:p>
            <a:pPr marL="0" indent="0">
              <a:buFont typeface="Symbol" charset="0"/>
              <a:buNone/>
            </a:pPr>
            <a:endParaRPr lang="bg-BG" baseline="0" noProof="0" dirty="0"/>
          </a:p>
          <a:p>
            <a:pPr marL="0" marR="0" indent="0" algn="l" defTabSz="914400" rtl="0" eaLnBrk="1" fontAlgn="auto" latinLnBrk="0" hangingPunct="1">
              <a:lnSpc>
                <a:spcPct val="100000"/>
              </a:lnSpc>
              <a:spcBef>
                <a:spcPts val="0"/>
              </a:spcBef>
              <a:spcAft>
                <a:spcPts val="0"/>
              </a:spcAft>
              <a:buClrTx/>
              <a:buSzTx/>
              <a:buFont typeface="Symbol" charset="0"/>
              <a:buNone/>
              <a:tabLst/>
              <a:defRPr/>
            </a:pPr>
            <a:r>
              <a:rPr lang="bg-BG" noProof="0" dirty="0"/>
              <a:t>========</a:t>
            </a:r>
          </a:p>
          <a:p>
            <a:pPr marL="0" indent="0">
              <a:buFont typeface="Symbol" charset="0"/>
              <a:buNone/>
            </a:pPr>
            <a:endParaRPr lang="bg-BG" baseline="0" noProof="0" dirty="0"/>
          </a:p>
          <a:p>
            <a:pPr marL="0" indent="0">
              <a:buFont typeface="Symbol" charset="0"/>
              <a:buNone/>
            </a:pPr>
            <a:endParaRPr lang="bg-BG" baseline="0" noProof="0" dirty="0"/>
          </a:p>
          <a:p>
            <a:pPr marL="0" indent="0">
              <a:buFont typeface="Symbol" charset="0"/>
              <a:buNone/>
            </a:pPr>
            <a:r>
              <a:rPr lang="bg-BG" noProof="0" dirty="0"/>
              <a:t>, </a:t>
            </a:r>
            <a:r>
              <a:rPr lang="en-US" noProof="0" dirty="0"/>
              <a:t>by a cluster of independent workers linked to one or more</a:t>
            </a:r>
            <a:r>
              <a:rPr lang="bg-BG" baseline="0" noProof="0" dirty="0"/>
              <a:t> </a:t>
            </a:r>
            <a:r>
              <a:rPr lang="en-US" noProof="0" dirty="0"/>
              <a:t>virtual machines.</a:t>
            </a:r>
            <a:endParaRPr lang="bg-BG" baseline="0" noProof="0" dirty="0"/>
          </a:p>
          <a:p>
            <a:pPr marL="0" indent="0">
              <a:buFont typeface="Symbol" charset="0"/>
              <a:buNone/>
            </a:pPr>
            <a:r>
              <a:rPr lang="en-US" noProof="0" dirty="0"/>
              <a:t>The best trade-off has to be determined by the user, considering issues such disk read speed, number of cores in the server, and CPU performance. The </a:t>
            </a:r>
            <a:r>
              <a:rPr lang="en-US" noProof="0" dirty="0" err="1"/>
              <a:t>memsize</a:t>
            </a:r>
            <a:r>
              <a:rPr lang="en-US" noProof="0" dirty="0"/>
              <a:t> parameter controls the size of the main memory (in </a:t>
            </a:r>
            <a:r>
              <a:rPr lang="en-US" noProof="0" dirty="0" err="1"/>
              <a:t>GBytes</a:t>
            </a:r>
            <a:r>
              <a:rPr lang="en-US" noProof="0" dirty="0"/>
              <a:t>) to be used for classification. A practical approach is to set </a:t>
            </a:r>
            <a:r>
              <a:rPr lang="en-US" noProof="0" dirty="0" err="1"/>
              <a:t>memsize</a:t>
            </a:r>
            <a:r>
              <a:rPr lang="en-US" noProof="0" dirty="0"/>
              <a:t> to about 30% of the total memory available.</a:t>
            </a:r>
          </a:p>
        </p:txBody>
      </p:sp>
      <p:sp>
        <p:nvSpPr>
          <p:cNvPr id="4" name="Slide Number Placeholder 3"/>
          <p:cNvSpPr>
            <a:spLocks noGrp="1"/>
          </p:cNvSpPr>
          <p:nvPr>
            <p:ph type="sldNum" sz="quarter" idx="10"/>
          </p:nvPr>
        </p:nvSpPr>
        <p:spPr/>
        <p:txBody>
          <a:bodyPr/>
          <a:lstStyle/>
          <a:p>
            <a:fld id="{0C2069D9-5597-C743-90D8-4A1487B3CF9B}" type="slidenum">
              <a:rPr lang="x-none" smtClean="0"/>
              <a:t>18</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20</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21</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noProof="0" dirty="0"/>
              <a:t>These pictures show a region in the Brazilian</a:t>
            </a:r>
            <a:r>
              <a:rPr lang="bg-BG" baseline="0" noProof="0" dirty="0"/>
              <a:t> </a:t>
            </a:r>
            <a:r>
              <a:rPr lang="bg-BG" noProof="0" dirty="0"/>
              <a:t>Amazon forest that was deforested in</a:t>
            </a:r>
            <a:r>
              <a:rPr lang="bg-BG" baseline="0" noProof="0" dirty="0"/>
              <a:t> a certain time between july of 2018 and july of 2019. </a:t>
            </a:r>
          </a:p>
          <a:p>
            <a:endParaRPr lang="bg-BG" baseline="0" noProof="0" dirty="0"/>
          </a:p>
          <a:p>
            <a:r>
              <a:rPr lang="bg-BG" baseline="0" noProof="0" dirty="0"/>
              <a:t>Using Sentinel2 data cube and its time series with all available observations between july of 2018 and july of 2019, we can detect this deforestaion using different machine learning methods, Randon Forest, ResNet and TempCNN, with an accuracy of 90%.  </a:t>
            </a:r>
          </a:p>
          <a:p>
            <a:endParaRPr lang="bg-BG" baseline="0" noProof="0" dirty="0"/>
          </a:p>
          <a:p>
            <a:endParaRPr lang="bg-BG"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22</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26BF5C-B8BE-3B42-94B6-1DB2D9B34C88}" type="slidenum">
              <a:rPr lang="x-none" smtClean="0"/>
              <a:t>23</a:t>
            </a:fld>
            <a:endParaRPr lang="x-none"/>
          </a:p>
        </p:txBody>
      </p:sp>
    </p:spTree>
    <p:extLst>
      <p:ext uri="{BB962C8B-B14F-4D97-AF65-F5344CB8AC3E}">
        <p14:creationId xmlns:p14="http://schemas.microsoft.com/office/powerpoint/2010/main" val="841318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CD9EF8B6-E5F3-484A-BE32-578C81655B0F}"/>
              </a:ext>
            </a:extLst>
          </p:cNvPr>
          <p:cNvSpPr>
            <a:spLocks noGrp="1" noRot="1" noChangeAspect="1" noChangeArrowheads="1"/>
          </p:cNvSpPr>
          <p:nvPr>
            <p:ph type="sldImg" idx="4294967295"/>
          </p:nvPr>
        </p:nvSpPr>
        <p:spPr>
          <a:ln>
            <a:miter lim="800000"/>
          </a:ln>
        </p:spPr>
      </p:sp>
      <p:sp>
        <p:nvSpPr>
          <p:cNvPr id="14338" name="Text Placeholder 2">
            <a:extLst>
              <a:ext uri="{FF2B5EF4-FFF2-40B4-BE49-F238E27FC236}">
                <a16:creationId xmlns:a16="http://schemas.microsoft.com/office/drawing/2014/main" id="{551A696A-1F89-E74E-BE1C-E7990E3D1A84}"/>
              </a:ext>
            </a:extLst>
          </p:cNvPr>
          <p:cNvSpPr>
            <a:spLocks noGrp="1" noChangeArrowheads="1"/>
          </p:cNvSpPr>
          <p:nvPr>
            <p:ph type="body" idx="4294967295"/>
          </p:nvPr>
        </p:nvSpPr>
        <p:spPr/>
        <p:txBody>
          <a:bodyPr/>
          <a:lstStyle/>
          <a:p>
            <a:r>
              <a:rPr lang="en-US" altLang="zh-CN"/>
              <a:t>Essa quantidade massiva de dados e a adoção de políticas de dados abertos por várias agências espaciais tem tornado disponível uma quantidade sem precedentes de dados para a comunidade.</a:t>
            </a:r>
          </a:p>
          <a:p>
            <a:endParaRPr lang="en-US" altLang="zh-CN"/>
          </a:p>
          <a:p>
            <a:r>
              <a:rPr lang="en-US" altLang="zh-CN"/>
              <a:t>Uma tendência observada nos últimos anos é o armazenamento e a disponibilização desses repositórios na nuvem. </a:t>
            </a:r>
          </a:p>
          <a:p>
            <a:endParaRPr lang="en-US" altLang="zh-CN"/>
          </a:p>
          <a:p>
            <a:r>
              <a:rPr lang="en-US" altLang="zh-CN"/>
              <a:t>Uma consequência imediata é o uso de plataformas de processamento na nuvem que fiquem próximas dos dados.</a:t>
            </a:r>
          </a:p>
          <a:p>
            <a:endParaRPr lang="en-US" altLang="zh-CN"/>
          </a:p>
          <a:p>
            <a:r>
              <a:rPr lang="en-US" altLang="zh-CN"/>
              <a:t>Os usuários fornecem as instruções na forma de software para serem processadas e obtém os resultados desejados.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79F239EF-C9C2-8546-BE12-0076A3C0EFE0}"/>
              </a:ext>
            </a:extLst>
          </p:cNvPr>
          <p:cNvSpPr>
            <a:spLocks noGrp="1" noRot="1" noChangeAspect="1" noChangeArrowheads="1"/>
          </p:cNvSpPr>
          <p:nvPr>
            <p:ph type="sldImg" idx="4294967295"/>
          </p:nvPr>
        </p:nvSpPr>
        <p:spPr>
          <a:ln>
            <a:miter lim="800000"/>
          </a:ln>
        </p:spPr>
      </p:sp>
      <p:sp>
        <p:nvSpPr>
          <p:cNvPr id="20482" name="Text Placeholder 2">
            <a:extLst>
              <a:ext uri="{FF2B5EF4-FFF2-40B4-BE49-F238E27FC236}">
                <a16:creationId xmlns:a16="http://schemas.microsoft.com/office/drawing/2014/main" id="{0B86033B-74B9-E34D-9F07-1CBD4C3D2620}"/>
              </a:ext>
            </a:extLst>
          </p:cNvPr>
          <p:cNvSpPr>
            <a:spLocks noGrp="1" noChangeArrowheads="1"/>
          </p:cNvSpPr>
          <p:nvPr>
            <p:ph type="body" idx="4294967295"/>
          </p:nvPr>
        </p:nvSpPr>
        <p:spPr/>
        <p:txBody>
          <a:bodyPr/>
          <a:lstStyle/>
          <a:p>
            <a:r>
              <a:rPr lang="en-US" altLang="zh-CN"/>
              <a:t>A construção de um sistema para análise de dados de observação da Terra, dada as características aqui mencionadas, se depara com vários desafios e escolhas.</a:t>
            </a:r>
          </a:p>
          <a:p>
            <a:endParaRPr lang="en-US" altLang="zh-CN"/>
          </a:p>
          <a:p>
            <a:r>
              <a:rPr lang="en-US" altLang="zh-CN"/>
              <a:t>O pacote sits é baseado na abordagem “Time-first, space-later” que se baseia na classificação de séries temporais e se diferencia da abordagem “Space-first, time-later” que se baseia na classificação multitemporal de imagens.</a:t>
            </a:r>
          </a:p>
          <a:p>
            <a:endParaRPr lang="en-US" altLang="zh-CN"/>
          </a:p>
          <a:p>
            <a:r>
              <a:rPr lang="en-US" altLang="zh-CN"/>
              <a:t>Essa foi uma decisão que estruturou todo o sistema já de partida. O foco do sits é a série temporal.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677B5AD5-228D-2440-BFB3-837828140F91}"/>
              </a:ext>
            </a:extLst>
          </p:cNvPr>
          <p:cNvSpPr>
            <a:spLocks noGrp="1" noRot="1" noChangeAspect="1" noChangeArrowheads="1"/>
          </p:cNvSpPr>
          <p:nvPr>
            <p:ph type="sldImg" idx="4294967295"/>
          </p:nvPr>
        </p:nvSpPr>
        <p:spPr>
          <a:ln>
            <a:miter lim="800000"/>
          </a:ln>
        </p:spPr>
      </p:sp>
      <p:sp>
        <p:nvSpPr>
          <p:cNvPr id="22530" name="Text Placeholder 2">
            <a:extLst>
              <a:ext uri="{FF2B5EF4-FFF2-40B4-BE49-F238E27FC236}">
                <a16:creationId xmlns:a16="http://schemas.microsoft.com/office/drawing/2014/main" id="{BD673046-C00B-FA44-B2B5-7DE8DC5B2549}"/>
              </a:ext>
            </a:extLst>
          </p:cNvPr>
          <p:cNvSpPr>
            <a:spLocks noGrp="1" noChangeArrowheads="1"/>
          </p:cNvSpPr>
          <p:nvPr>
            <p:ph type="body" idx="4294967295"/>
          </p:nvPr>
        </p:nvSpPr>
        <p:spPr/>
        <p:txBody>
          <a:bodyPr/>
          <a:lstStyle/>
          <a:p>
            <a:r>
              <a:rPr lang="en-US" altLang="en-US"/>
              <a:t>Uma questão que emerge imediatamente como consequência dessa escolha é:</a:t>
            </a:r>
          </a:p>
          <a:p>
            <a:endParaRPr lang="en-US" altLang="en-US"/>
          </a:p>
          <a:p>
            <a:r>
              <a:rPr lang="en-US" altLang="en-US"/>
              <a:t>“Como classificar cobertura e uso da Terra usando séries temporais?”</a:t>
            </a:r>
          </a:p>
          <a:p>
            <a:endParaRPr lang="en-US" altLang="en-US"/>
          </a:p>
          <a:p>
            <a:r>
              <a:rPr lang="en-US" altLang="en-US"/>
              <a:t>Aqui nessa imagem, nós podemos ver séries temporais de NDVI do sensor MODIS de diferentes localizações entre os anos 2000 e 2016.</a:t>
            </a:r>
          </a:p>
          <a:p>
            <a:endParaRPr lang="en-US" altLang="en-US"/>
          </a:p>
          <a:p>
            <a:r>
              <a:rPr lang="en-US" altLang="en-US"/>
              <a:t>Na primeira, constatamos uma série típica de agricultura. Na segunda, uma série típica de cobertura florestal. Na terceira, observamos uma trajetória de mudanças, começando com floresta, depois pastagem e, na sequência, agricultura.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Sits is an</a:t>
            </a:r>
            <a:r>
              <a:rPr lang="en-US" baseline="0" noProof="0" dirty="0"/>
              <a:t> R package </a:t>
            </a:r>
            <a:r>
              <a:rPr lang="en-US" noProof="0" dirty="0"/>
              <a:t>for Satellite Image Time Series Analysis for Earth Observation Data Cubes</a:t>
            </a:r>
            <a:r>
              <a:rPr lang="bg-BG" baseline="0" noProof="0" dirty="0"/>
              <a:t>.</a:t>
            </a:r>
          </a:p>
          <a:p>
            <a:endParaRPr lang="bg-BG" baseline="0" noProof="0" dirty="0"/>
          </a:p>
          <a:p>
            <a:r>
              <a:rPr lang="bg-BG" baseline="0" noProof="0" dirty="0"/>
              <a:t>This package provides a simples API for a complete and complex workflow for land classification from big EO data sets.</a:t>
            </a:r>
          </a:p>
          <a:p>
            <a:r>
              <a:rPr lang="bg-BG" baseline="0" noProof="0" dirty="0"/>
              <a:t>It provides funcionalities to:</a:t>
            </a:r>
          </a:p>
          <a:p>
            <a:pPr marL="171450" indent="-171450">
              <a:buFont typeface="Symbol" charset="0"/>
              <a:buChar char=""/>
            </a:pPr>
            <a:r>
              <a:rPr lang="en-US" baseline="0" noProof="0" dirty="0"/>
              <a:t>C</a:t>
            </a:r>
            <a:r>
              <a:rPr lang="bg-BG" baseline="0" noProof="0" dirty="0"/>
              <a:t>reate and define earth observation data cubes </a:t>
            </a:r>
          </a:p>
          <a:p>
            <a:pPr marL="171450" indent="-171450">
              <a:buFont typeface="Symbol" charset="0"/>
              <a:buChar char=""/>
            </a:pPr>
            <a:r>
              <a:rPr lang="bg-BG" baseline="0" noProof="0" dirty="0"/>
              <a:t>Assess and improve land use and cover samples using neural network and Self-Organizing maps (SOM)</a:t>
            </a:r>
          </a:p>
          <a:p>
            <a:pPr marL="171450" indent="-171450">
              <a:buFont typeface="Symbol" charset="0"/>
              <a:buChar char=""/>
            </a:pPr>
            <a:r>
              <a:rPr lang="bg-BG" baseline="0" noProof="0" dirty="0"/>
              <a:t>Train different kinds of machine learning methods using land use and cover samples</a:t>
            </a:r>
          </a:p>
          <a:p>
            <a:pPr marL="171450" indent="-171450">
              <a:buFont typeface="Symbol" charset="0"/>
              <a:buChar char=""/>
            </a:pPr>
            <a:r>
              <a:rPr lang="en-US" baseline="0" noProof="0" dirty="0"/>
              <a:t>Classify the data cube using the trained model.</a:t>
            </a: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r>
              <a:rPr lang="bg-BG" dirty="0">
                <a:solidFill>
                  <a:srgbClr val="333333"/>
                </a:solidFill>
                <a:highlight>
                  <a:srgbClr val="FFFFFF"/>
                </a:highlight>
                <a:latin typeface="Times New Roman"/>
                <a:ea typeface="Times New Roman"/>
                <a:cs typeface="Times New Roman"/>
                <a:sym typeface="Times New Roman"/>
              </a:rPr>
              <a:t>P</a:t>
            </a:r>
            <a:r>
              <a:rPr lang="en-US" dirty="0" err="1">
                <a:solidFill>
                  <a:srgbClr val="333333"/>
                </a:solidFill>
                <a:highlight>
                  <a:srgbClr val="FFFFFF"/>
                </a:highlight>
                <a:latin typeface="Times New Roman"/>
                <a:ea typeface="Times New Roman"/>
                <a:cs typeface="Times New Roman"/>
                <a:sym typeface="Times New Roman"/>
              </a:rPr>
              <a:t>erform</a:t>
            </a:r>
            <a:r>
              <a:rPr lang="en-US" dirty="0">
                <a:solidFill>
                  <a:srgbClr val="333333"/>
                </a:solidFill>
                <a:highlight>
                  <a:srgbClr val="FFFFFF"/>
                </a:highlight>
                <a:latin typeface="Times New Roman"/>
                <a:ea typeface="Times New Roman"/>
                <a:cs typeface="Times New Roman"/>
                <a:sym typeface="Times New Roman"/>
              </a:rPr>
              <a:t> some kind of post-processing</a:t>
            </a:r>
            <a:r>
              <a:rPr lang="bg-BG" dirty="0">
                <a:solidFill>
                  <a:srgbClr val="333333"/>
                </a:solidFill>
                <a:highlight>
                  <a:srgbClr val="FFFFFF"/>
                </a:highlight>
                <a:latin typeface="Times New Roman"/>
                <a:ea typeface="Times New Roman"/>
                <a:cs typeface="Times New Roman"/>
                <a:sym typeface="Times New Roman"/>
              </a:rPr>
              <a:t> (such as smoothing)</a:t>
            </a:r>
            <a:r>
              <a:rPr lang="en-US" dirty="0">
                <a:solidFill>
                  <a:srgbClr val="333333"/>
                </a:solidFill>
                <a:highlight>
                  <a:srgbClr val="FFFFFF"/>
                </a:highlight>
                <a:latin typeface="Times New Roman"/>
                <a:ea typeface="Times New Roman"/>
                <a:cs typeface="Times New Roman"/>
                <a:sym typeface="Times New Roman"/>
              </a:rPr>
              <a:t> to generate the final map.</a:t>
            </a:r>
            <a:endParaRPr lang="bg-BG" dirty="0">
              <a:solidFill>
                <a:srgbClr val="333333"/>
              </a:solidFill>
              <a:highlight>
                <a:srgbClr val="FFFFFF"/>
              </a:highlight>
              <a:latin typeface="Times New Roman"/>
              <a:ea typeface="Times New Roman"/>
              <a:cs typeface="Times New Roman"/>
              <a:sym typeface="Times New Roman"/>
            </a:endParaRP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endParaRPr lang="bg-BG" dirty="0">
              <a:solidFill>
                <a:srgbClr val="333333"/>
              </a:solidFill>
              <a:highlight>
                <a:srgbClr val="FFFFFF"/>
              </a:highlight>
              <a:latin typeface="Times New Roman"/>
              <a:ea typeface="Times New Roman"/>
              <a:cs typeface="Times New Roman"/>
              <a:sym typeface="Times New Roman"/>
            </a:endParaRPr>
          </a:p>
          <a:p>
            <a:r>
              <a:rPr lang="en-US" sz="1200" kern="1200" dirty="0">
                <a:solidFill>
                  <a:schemeClr val="tx1"/>
                </a:solidFill>
                <a:effectLst/>
                <a:latin typeface="+mn-lt"/>
                <a:ea typeface="+mn-ea"/>
                <a:cs typeface="+mn-cs"/>
              </a:rPr>
              <a:t>Spatial smoothing methods remove outliers from the classification.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Symbol" charset="0"/>
              <a:buNone/>
              <a:tabLst/>
              <a:defRPr/>
            </a:pPr>
            <a:endParaRPr lang="en-US" dirty="0">
              <a:solidFill>
                <a:srgbClr val="333333"/>
              </a:solidFill>
              <a:highlight>
                <a:srgbClr val="FFFFFF"/>
              </a:highlight>
              <a:latin typeface="Times New Roman"/>
              <a:ea typeface="Times New Roman"/>
              <a:cs typeface="Times New Roman"/>
              <a:sym typeface="Times New Roman"/>
            </a:endParaRPr>
          </a:p>
          <a:p>
            <a:pPr marL="171450" indent="-171450">
              <a:buFont typeface="Symbol" charset="0"/>
              <a:buChar char=""/>
            </a:pPr>
            <a:endParaRPr lang="en-US"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5</a:t>
            </a:fld>
            <a:endParaRPr lang="x-none"/>
          </a:p>
        </p:txBody>
      </p:sp>
    </p:spTree>
    <p:extLst>
      <p:ext uri="{BB962C8B-B14F-4D97-AF65-F5344CB8AC3E}">
        <p14:creationId xmlns:p14="http://schemas.microsoft.com/office/powerpoint/2010/main" val="2831397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Sits is an</a:t>
            </a:r>
            <a:r>
              <a:rPr lang="en-US" baseline="0" noProof="0" dirty="0"/>
              <a:t> R package </a:t>
            </a:r>
            <a:r>
              <a:rPr lang="en-US" noProof="0" dirty="0"/>
              <a:t>for Satellite Image Time Series Analysis for Earth Observation Data Cubes</a:t>
            </a:r>
            <a:r>
              <a:rPr lang="bg-BG" baseline="0" noProof="0" dirty="0"/>
              <a:t>.</a:t>
            </a:r>
          </a:p>
          <a:p>
            <a:endParaRPr lang="bg-BG" baseline="0" noProof="0" dirty="0"/>
          </a:p>
          <a:p>
            <a:r>
              <a:rPr lang="bg-BG" baseline="0" noProof="0" dirty="0"/>
              <a:t>This package provides a simples API for a complete and complex workflow for land classification from big EO data sets.</a:t>
            </a:r>
          </a:p>
          <a:p>
            <a:r>
              <a:rPr lang="bg-BG" baseline="0" noProof="0" dirty="0"/>
              <a:t>It provides funcionalities to:</a:t>
            </a:r>
          </a:p>
          <a:p>
            <a:pPr marL="171450" indent="-171450">
              <a:buFont typeface="Symbol" charset="0"/>
              <a:buChar char=""/>
            </a:pPr>
            <a:r>
              <a:rPr lang="en-US" baseline="0" noProof="0" dirty="0"/>
              <a:t>C</a:t>
            </a:r>
            <a:r>
              <a:rPr lang="bg-BG" baseline="0" noProof="0" dirty="0"/>
              <a:t>reate and define earth observation data cubes </a:t>
            </a:r>
          </a:p>
          <a:p>
            <a:pPr marL="171450" indent="-171450">
              <a:buFont typeface="Symbol" charset="0"/>
              <a:buChar char=""/>
            </a:pPr>
            <a:r>
              <a:rPr lang="bg-BG" baseline="0" noProof="0" dirty="0"/>
              <a:t>Assess and improve land use and cover samples using neural network and Self-Organizing maps (SOM)</a:t>
            </a:r>
          </a:p>
          <a:p>
            <a:pPr marL="171450" indent="-171450">
              <a:buFont typeface="Symbol" charset="0"/>
              <a:buChar char=""/>
            </a:pPr>
            <a:r>
              <a:rPr lang="bg-BG" baseline="0" noProof="0" dirty="0"/>
              <a:t>Train different kinds of machine learning methods using land use and cover samples</a:t>
            </a:r>
          </a:p>
          <a:p>
            <a:pPr marL="171450" indent="-171450">
              <a:buFont typeface="Symbol" charset="0"/>
              <a:buChar char=""/>
            </a:pPr>
            <a:r>
              <a:rPr lang="en-US" baseline="0" noProof="0" dirty="0"/>
              <a:t>Classify the data cube using the trained model.</a:t>
            </a: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r>
              <a:rPr lang="bg-BG" dirty="0">
                <a:solidFill>
                  <a:srgbClr val="333333"/>
                </a:solidFill>
                <a:highlight>
                  <a:srgbClr val="FFFFFF"/>
                </a:highlight>
                <a:latin typeface="Times New Roman"/>
                <a:ea typeface="Times New Roman"/>
                <a:cs typeface="Times New Roman"/>
                <a:sym typeface="Times New Roman"/>
              </a:rPr>
              <a:t>P</a:t>
            </a:r>
            <a:r>
              <a:rPr lang="en-US" dirty="0" err="1">
                <a:solidFill>
                  <a:srgbClr val="333333"/>
                </a:solidFill>
                <a:highlight>
                  <a:srgbClr val="FFFFFF"/>
                </a:highlight>
                <a:latin typeface="Times New Roman"/>
                <a:ea typeface="Times New Roman"/>
                <a:cs typeface="Times New Roman"/>
                <a:sym typeface="Times New Roman"/>
              </a:rPr>
              <a:t>erform</a:t>
            </a:r>
            <a:r>
              <a:rPr lang="en-US" dirty="0">
                <a:solidFill>
                  <a:srgbClr val="333333"/>
                </a:solidFill>
                <a:highlight>
                  <a:srgbClr val="FFFFFF"/>
                </a:highlight>
                <a:latin typeface="Times New Roman"/>
                <a:ea typeface="Times New Roman"/>
                <a:cs typeface="Times New Roman"/>
                <a:sym typeface="Times New Roman"/>
              </a:rPr>
              <a:t> some kind of post-processing</a:t>
            </a:r>
            <a:r>
              <a:rPr lang="bg-BG" dirty="0">
                <a:solidFill>
                  <a:srgbClr val="333333"/>
                </a:solidFill>
                <a:highlight>
                  <a:srgbClr val="FFFFFF"/>
                </a:highlight>
                <a:latin typeface="Times New Roman"/>
                <a:ea typeface="Times New Roman"/>
                <a:cs typeface="Times New Roman"/>
                <a:sym typeface="Times New Roman"/>
              </a:rPr>
              <a:t> (such as smoothing)</a:t>
            </a:r>
            <a:r>
              <a:rPr lang="en-US" dirty="0">
                <a:solidFill>
                  <a:srgbClr val="333333"/>
                </a:solidFill>
                <a:highlight>
                  <a:srgbClr val="FFFFFF"/>
                </a:highlight>
                <a:latin typeface="Times New Roman"/>
                <a:ea typeface="Times New Roman"/>
                <a:cs typeface="Times New Roman"/>
                <a:sym typeface="Times New Roman"/>
              </a:rPr>
              <a:t> to generate the final map.</a:t>
            </a:r>
            <a:endParaRPr lang="bg-BG" dirty="0">
              <a:solidFill>
                <a:srgbClr val="333333"/>
              </a:solidFill>
              <a:highlight>
                <a:srgbClr val="FFFFFF"/>
              </a:highlight>
              <a:latin typeface="Times New Roman"/>
              <a:ea typeface="Times New Roman"/>
              <a:cs typeface="Times New Roman"/>
              <a:sym typeface="Times New Roman"/>
            </a:endParaRP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endParaRPr lang="bg-BG" dirty="0">
              <a:solidFill>
                <a:srgbClr val="333333"/>
              </a:solidFill>
              <a:highlight>
                <a:srgbClr val="FFFFFF"/>
              </a:highlight>
              <a:latin typeface="Times New Roman"/>
              <a:ea typeface="Times New Roman"/>
              <a:cs typeface="Times New Roman"/>
              <a:sym typeface="Times New Roman"/>
            </a:endParaRPr>
          </a:p>
          <a:p>
            <a:r>
              <a:rPr lang="en-US" sz="1200" kern="1200" dirty="0">
                <a:solidFill>
                  <a:schemeClr val="tx1"/>
                </a:solidFill>
                <a:effectLst/>
                <a:latin typeface="+mn-lt"/>
                <a:ea typeface="+mn-ea"/>
                <a:cs typeface="+mn-cs"/>
              </a:rPr>
              <a:t>Spatial smoothing methods remove outliers from the classification.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Symbol" charset="0"/>
              <a:buNone/>
              <a:tabLst/>
              <a:defRPr/>
            </a:pPr>
            <a:endParaRPr lang="en-US" dirty="0">
              <a:solidFill>
                <a:srgbClr val="333333"/>
              </a:solidFill>
              <a:highlight>
                <a:srgbClr val="FFFFFF"/>
              </a:highlight>
              <a:latin typeface="Times New Roman"/>
              <a:ea typeface="Times New Roman"/>
              <a:cs typeface="Times New Roman"/>
              <a:sym typeface="Times New Roman"/>
            </a:endParaRPr>
          </a:p>
          <a:p>
            <a:pPr marL="171450" indent="-171450">
              <a:buFont typeface="Symbol" charset="0"/>
              <a:buChar char=""/>
            </a:pPr>
            <a:endParaRPr lang="en-US"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6</a:t>
            </a:fld>
            <a:endParaRPr lang="x-none"/>
          </a:p>
        </p:txBody>
      </p:sp>
    </p:spTree>
    <p:extLst>
      <p:ext uri="{BB962C8B-B14F-4D97-AF65-F5344CB8AC3E}">
        <p14:creationId xmlns:p14="http://schemas.microsoft.com/office/powerpoint/2010/main" val="1316697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Sits is an</a:t>
            </a:r>
            <a:r>
              <a:rPr lang="en-US" baseline="0" noProof="0" dirty="0"/>
              <a:t> R package </a:t>
            </a:r>
            <a:r>
              <a:rPr lang="en-US" noProof="0" dirty="0"/>
              <a:t>for Satellite Image Time Series Analysis for Earth Observation Data Cubes</a:t>
            </a:r>
            <a:r>
              <a:rPr lang="bg-BG" baseline="0" noProof="0" dirty="0"/>
              <a:t>.</a:t>
            </a:r>
          </a:p>
          <a:p>
            <a:endParaRPr lang="bg-BG" baseline="0" noProof="0" dirty="0"/>
          </a:p>
          <a:p>
            <a:r>
              <a:rPr lang="bg-BG" baseline="0" noProof="0" dirty="0"/>
              <a:t>This package provides a simples API for a complete and complex workflow for land classification from big EO data sets.</a:t>
            </a:r>
          </a:p>
          <a:p>
            <a:r>
              <a:rPr lang="bg-BG" baseline="0" noProof="0" dirty="0"/>
              <a:t>It provides funcionalities to:</a:t>
            </a:r>
          </a:p>
          <a:p>
            <a:pPr marL="171450" indent="-171450">
              <a:buFont typeface="Symbol" charset="0"/>
              <a:buChar char=""/>
            </a:pPr>
            <a:r>
              <a:rPr lang="en-US" baseline="0" noProof="0" dirty="0"/>
              <a:t>C</a:t>
            </a:r>
            <a:r>
              <a:rPr lang="bg-BG" baseline="0" noProof="0" dirty="0"/>
              <a:t>reate and define earth observation data cubes </a:t>
            </a:r>
          </a:p>
          <a:p>
            <a:pPr marL="171450" indent="-171450">
              <a:buFont typeface="Symbol" charset="0"/>
              <a:buChar char=""/>
            </a:pPr>
            <a:r>
              <a:rPr lang="bg-BG" baseline="0" noProof="0" dirty="0"/>
              <a:t>Assess and improve land use and cover samples using neural network and Self-Organizing maps (SOM)</a:t>
            </a:r>
          </a:p>
          <a:p>
            <a:pPr marL="171450" indent="-171450">
              <a:buFont typeface="Symbol" charset="0"/>
              <a:buChar char=""/>
            </a:pPr>
            <a:r>
              <a:rPr lang="bg-BG" baseline="0" noProof="0" dirty="0"/>
              <a:t>Train different kinds of machine learning methods using land use and cover samples</a:t>
            </a:r>
          </a:p>
          <a:p>
            <a:pPr marL="171450" indent="-171450">
              <a:buFont typeface="Symbol" charset="0"/>
              <a:buChar char=""/>
            </a:pPr>
            <a:r>
              <a:rPr lang="en-US" baseline="0" noProof="0" dirty="0"/>
              <a:t>Classify the data cube using the trained model.</a:t>
            </a: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r>
              <a:rPr lang="bg-BG" dirty="0">
                <a:solidFill>
                  <a:srgbClr val="333333"/>
                </a:solidFill>
                <a:highlight>
                  <a:srgbClr val="FFFFFF"/>
                </a:highlight>
                <a:latin typeface="Times New Roman"/>
                <a:ea typeface="Times New Roman"/>
                <a:cs typeface="Times New Roman"/>
                <a:sym typeface="Times New Roman"/>
              </a:rPr>
              <a:t>P</a:t>
            </a:r>
            <a:r>
              <a:rPr lang="en-US" dirty="0" err="1">
                <a:solidFill>
                  <a:srgbClr val="333333"/>
                </a:solidFill>
                <a:highlight>
                  <a:srgbClr val="FFFFFF"/>
                </a:highlight>
                <a:latin typeface="Times New Roman"/>
                <a:ea typeface="Times New Roman"/>
                <a:cs typeface="Times New Roman"/>
                <a:sym typeface="Times New Roman"/>
              </a:rPr>
              <a:t>erform</a:t>
            </a:r>
            <a:r>
              <a:rPr lang="en-US" dirty="0">
                <a:solidFill>
                  <a:srgbClr val="333333"/>
                </a:solidFill>
                <a:highlight>
                  <a:srgbClr val="FFFFFF"/>
                </a:highlight>
                <a:latin typeface="Times New Roman"/>
                <a:ea typeface="Times New Roman"/>
                <a:cs typeface="Times New Roman"/>
                <a:sym typeface="Times New Roman"/>
              </a:rPr>
              <a:t> some kind of post-processing</a:t>
            </a:r>
            <a:r>
              <a:rPr lang="bg-BG" dirty="0">
                <a:solidFill>
                  <a:srgbClr val="333333"/>
                </a:solidFill>
                <a:highlight>
                  <a:srgbClr val="FFFFFF"/>
                </a:highlight>
                <a:latin typeface="Times New Roman"/>
                <a:ea typeface="Times New Roman"/>
                <a:cs typeface="Times New Roman"/>
                <a:sym typeface="Times New Roman"/>
              </a:rPr>
              <a:t> (such as smoothing)</a:t>
            </a:r>
            <a:r>
              <a:rPr lang="en-US" dirty="0">
                <a:solidFill>
                  <a:srgbClr val="333333"/>
                </a:solidFill>
                <a:highlight>
                  <a:srgbClr val="FFFFFF"/>
                </a:highlight>
                <a:latin typeface="Times New Roman"/>
                <a:ea typeface="Times New Roman"/>
                <a:cs typeface="Times New Roman"/>
                <a:sym typeface="Times New Roman"/>
              </a:rPr>
              <a:t> to generate the final map.</a:t>
            </a:r>
            <a:endParaRPr lang="bg-BG" dirty="0">
              <a:solidFill>
                <a:srgbClr val="333333"/>
              </a:solidFill>
              <a:highlight>
                <a:srgbClr val="FFFFFF"/>
              </a:highlight>
              <a:latin typeface="Times New Roman"/>
              <a:ea typeface="Times New Roman"/>
              <a:cs typeface="Times New Roman"/>
              <a:sym typeface="Times New Roman"/>
            </a:endParaRPr>
          </a:p>
          <a:p>
            <a:pPr marL="171450" marR="0" lvl="0" indent="-171450" algn="l" defTabSz="914400" rtl="0" eaLnBrk="1" fontAlgn="auto" latinLnBrk="0" hangingPunct="1">
              <a:lnSpc>
                <a:spcPct val="100000"/>
              </a:lnSpc>
              <a:spcBef>
                <a:spcPts val="0"/>
              </a:spcBef>
              <a:spcAft>
                <a:spcPts val="0"/>
              </a:spcAft>
              <a:buClrTx/>
              <a:buSzTx/>
              <a:buFont typeface="Symbol" charset="0"/>
              <a:buChar char=""/>
              <a:tabLst/>
              <a:defRPr/>
            </a:pPr>
            <a:endParaRPr lang="bg-BG" dirty="0">
              <a:solidFill>
                <a:srgbClr val="333333"/>
              </a:solidFill>
              <a:highlight>
                <a:srgbClr val="FFFFFF"/>
              </a:highlight>
              <a:latin typeface="Times New Roman"/>
              <a:ea typeface="Times New Roman"/>
              <a:cs typeface="Times New Roman"/>
              <a:sym typeface="Times New Roman"/>
            </a:endParaRPr>
          </a:p>
          <a:p>
            <a:r>
              <a:rPr lang="en-US" sz="1200" kern="1200" dirty="0">
                <a:solidFill>
                  <a:schemeClr val="tx1"/>
                </a:solidFill>
                <a:effectLst/>
                <a:latin typeface="+mn-lt"/>
                <a:ea typeface="+mn-ea"/>
                <a:cs typeface="+mn-cs"/>
              </a:rPr>
              <a:t>Spatial smoothing methods remove outliers from the classification.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Symbol" charset="0"/>
              <a:buNone/>
              <a:tabLst/>
              <a:defRPr/>
            </a:pPr>
            <a:endParaRPr lang="en-US" dirty="0">
              <a:solidFill>
                <a:srgbClr val="333333"/>
              </a:solidFill>
              <a:highlight>
                <a:srgbClr val="FFFFFF"/>
              </a:highlight>
              <a:latin typeface="Times New Roman"/>
              <a:ea typeface="Times New Roman"/>
              <a:cs typeface="Times New Roman"/>
              <a:sym typeface="Times New Roman"/>
            </a:endParaRPr>
          </a:p>
          <a:p>
            <a:pPr marL="171450" indent="-171450">
              <a:buFont typeface="Symbol" charset="0"/>
              <a:buChar char=""/>
            </a:pPr>
            <a:endParaRPr lang="en-US" noProof="0" dirty="0"/>
          </a:p>
        </p:txBody>
      </p:sp>
      <p:sp>
        <p:nvSpPr>
          <p:cNvPr id="4" name="Slide Number Placeholder 3"/>
          <p:cNvSpPr>
            <a:spLocks noGrp="1"/>
          </p:cNvSpPr>
          <p:nvPr>
            <p:ph type="sldNum" sz="quarter" idx="10"/>
          </p:nvPr>
        </p:nvSpPr>
        <p:spPr/>
        <p:txBody>
          <a:bodyPr/>
          <a:lstStyle/>
          <a:p>
            <a:fld id="{0C2069D9-5597-C743-90D8-4A1487B3CF9B}" type="slidenum">
              <a:rPr lang="x-none" smtClean="0"/>
              <a:t>7</a:t>
            </a:fld>
            <a:endParaRPr lang="x-none"/>
          </a:p>
        </p:txBody>
      </p:sp>
    </p:spTree>
    <p:extLst>
      <p:ext uri="{BB962C8B-B14F-4D97-AF65-F5344CB8AC3E}">
        <p14:creationId xmlns:p14="http://schemas.microsoft.com/office/powerpoint/2010/main" val="330833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A03452EB-536F-9E48-A05F-E9019F261C96}"/>
              </a:ext>
            </a:extLst>
          </p:cNvPr>
          <p:cNvSpPr>
            <a:spLocks noGrp="1" noRot="1" noChangeAspect="1" noChangeArrowheads="1"/>
          </p:cNvSpPr>
          <p:nvPr>
            <p:ph type="sldImg" idx="4294967295"/>
          </p:nvPr>
        </p:nvSpPr>
        <p:spPr>
          <a:ln>
            <a:miter lim="800000"/>
          </a:ln>
        </p:spPr>
      </p:sp>
      <p:sp>
        <p:nvSpPr>
          <p:cNvPr id="28674" name="Text Placeholder 2">
            <a:extLst>
              <a:ext uri="{FF2B5EF4-FFF2-40B4-BE49-F238E27FC236}">
                <a16:creationId xmlns:a16="http://schemas.microsoft.com/office/drawing/2014/main" id="{663D6008-927A-6E41-9835-6AE7EE6BFC90}"/>
              </a:ext>
            </a:extLst>
          </p:cNvPr>
          <p:cNvSpPr>
            <a:spLocks noGrp="1" noChangeArrowheads="1"/>
          </p:cNvSpPr>
          <p:nvPr>
            <p:ph type="body" idx="4294967295"/>
          </p:nvPr>
        </p:nvSpPr>
        <p:spPr/>
        <p:txBody>
          <a:bodyPr/>
          <a:lstStyle/>
          <a:p>
            <a:r>
              <a:rPr lang="en-US" altLang="zh-CN"/>
              <a:t>Uma das formas de classificar uma série temporal é passando os dados da série temporal diretamente para algoritmos de aprendizado de máquina.</a:t>
            </a:r>
          </a:p>
          <a:p>
            <a:endParaRPr lang="en-US" altLang="zh-CN"/>
          </a:p>
          <a:p>
            <a:r>
              <a:rPr lang="en-US" altLang="zh-CN"/>
              <a:t>Primeiramente, as séries temporais devem vir de algum lugar. Conceptualmente, as séries temporais vem de cubos de dados de observação da Terra, que são imagens organizadas que representam as dimensões espaciais (x e y) e a temporal.</a:t>
            </a:r>
          </a:p>
          <a:p>
            <a:endParaRPr lang="en-US" altLang="zh-CN"/>
          </a:p>
          <a:p>
            <a:r>
              <a:rPr lang="en-US" altLang="zh-CN"/>
              <a:t>Usando amostras que indicam um intervalo de datas e uma localização espacial associados a uma classe de uso e cobertura da Terra, podemos treinar modelos de aprendizado de máquina para gerar mapas de uso e cobertura.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7DD6DDD9-6414-5F40-8A4E-9B14C72A1792}"/>
              </a:ext>
            </a:extLst>
          </p:cNvPr>
          <p:cNvSpPr>
            <a:spLocks noGrp="1" noRot="1" noChangeAspect="1" noChangeArrowheads="1"/>
          </p:cNvSpPr>
          <p:nvPr>
            <p:ph type="sldImg" idx="4294967295"/>
          </p:nvPr>
        </p:nvSpPr>
        <p:spPr>
          <a:ln>
            <a:miter lim="800000"/>
          </a:ln>
        </p:spPr>
      </p:sp>
      <p:sp>
        <p:nvSpPr>
          <p:cNvPr id="32770" name="Text Placeholder 2">
            <a:extLst>
              <a:ext uri="{FF2B5EF4-FFF2-40B4-BE49-F238E27FC236}">
                <a16:creationId xmlns:a16="http://schemas.microsoft.com/office/drawing/2014/main" id="{B64476D7-C4B1-8B42-BEF1-18CF5C776301}"/>
              </a:ext>
            </a:extLst>
          </p:cNvPr>
          <p:cNvSpPr>
            <a:spLocks noGrp="1" noChangeArrowheads="1"/>
          </p:cNvSpPr>
          <p:nvPr>
            <p:ph type="body" idx="4294967295"/>
          </p:nvPr>
        </p:nvSpPr>
        <p:spPr/>
        <p:txBody>
          <a:bodyPr/>
          <a:lstStyle/>
          <a:p>
            <a:r>
              <a:rPr lang="en-US" altLang="zh-CN"/>
              <a:t>O sits fornece uma API simples e intuitiva que realiza essas tarefas. A API se integra com o fluxo de trabalho apresentado anteriormente. </a:t>
            </a:r>
          </a:p>
          <a:p>
            <a:endParaRPr lang="en-US" altLang="zh-CN"/>
          </a:p>
          <a:p>
            <a:r>
              <a:rPr lang="en-US" altLang="zh-CN"/>
              <a:t>Aqui, podemos ver que seis comandos são necessários para realizar uma classificação. As funções possuem parâmetros default capazes de fornecer bons resultados, o que facilita a obtenção de bons mapas por usuários novos.</a:t>
            </a:r>
          </a:p>
          <a:p>
            <a:endParaRPr lang="en-US" altLang="zh-CN"/>
          </a:p>
          <a:p>
            <a:r>
              <a:rPr lang="en-US" altLang="zh-CN"/>
              <a:t>Toda a API foi extensamente documentada.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675F-D0F2-F14F-B926-DB3DAEBFC075}"/>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x-none" dirty="0"/>
          </a:p>
        </p:txBody>
      </p:sp>
      <p:sp>
        <p:nvSpPr>
          <p:cNvPr id="3" name="Subtitle 2">
            <a:extLst>
              <a:ext uri="{FF2B5EF4-FFF2-40B4-BE49-F238E27FC236}">
                <a16:creationId xmlns:a16="http://schemas.microsoft.com/office/drawing/2014/main" id="{656B3654-6F90-4345-82BF-68DEAF919F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a16="http://schemas.microsoft.com/office/drawing/2014/main" id="{E8F1FE5F-EE90-B043-909E-37DD8C325606}"/>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5" name="Footer Placeholder 4">
            <a:extLst>
              <a:ext uri="{FF2B5EF4-FFF2-40B4-BE49-F238E27FC236}">
                <a16:creationId xmlns:a16="http://schemas.microsoft.com/office/drawing/2014/main" id="{8FA49A66-FD02-7D4A-9E65-248CD734DC7B}"/>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9FCB74B7-BDFC-A84A-9825-9585D3354411}"/>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5045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A89F-394F-B948-9D7C-6D3EB195A9D1}"/>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a16="http://schemas.microsoft.com/office/drawing/2014/main" id="{E7AC2F21-E38F-EB4C-88C9-801FB4C59C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0C30EA3C-39EE-3341-A01F-FDEA34883F29}"/>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5" name="Footer Placeholder 4">
            <a:extLst>
              <a:ext uri="{FF2B5EF4-FFF2-40B4-BE49-F238E27FC236}">
                <a16:creationId xmlns:a16="http://schemas.microsoft.com/office/drawing/2014/main" id="{BB948FF5-51A6-AA43-96C7-868E333F5264}"/>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DE65D3DC-1A14-E344-BBE8-026EF8A53DC9}"/>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00501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47FDD-4324-334A-BB18-9665880F791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a16="http://schemas.microsoft.com/office/drawing/2014/main" id="{6AB984E0-1608-4C46-A5C4-BAE80ABB533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8472F590-A92A-C14F-AD59-6DFFCEAE5FD2}"/>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5" name="Footer Placeholder 4">
            <a:extLst>
              <a:ext uri="{FF2B5EF4-FFF2-40B4-BE49-F238E27FC236}">
                <a16:creationId xmlns:a16="http://schemas.microsoft.com/office/drawing/2014/main" id="{87126943-7D04-ED44-8149-0481A08B60C4}"/>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3F12551A-F324-0C4D-881C-3FBD9611EB06}"/>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2425763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Date Placeholder 1027">
            <a:extLst>
              <a:ext uri="{FF2B5EF4-FFF2-40B4-BE49-F238E27FC236}">
                <a16:creationId xmlns:a16="http://schemas.microsoft.com/office/drawing/2014/main" id="{4C097BB6-5864-4445-8C59-21E764E682E5}"/>
              </a:ext>
            </a:extLst>
          </p:cNvPr>
          <p:cNvSpPr>
            <a:spLocks noGrp="1"/>
          </p:cNvSpPr>
          <p:nvPr>
            <p:ph type="dt" sz="half" idx="10"/>
          </p:nvPr>
        </p:nvSpPr>
        <p:spPr>
          <a:ln/>
        </p:spPr>
        <p:txBody>
          <a:bodyPr/>
          <a:lstStyle>
            <a:lvl1pPr>
              <a:defRPr/>
            </a:lvl1pPr>
          </a:lstStyle>
          <a:p>
            <a:fld id="{0FF0B821-8A1A-9646-BA63-573EA866F720}" type="datetime1">
              <a:rPr lang="zh-CN" altLang="en-US"/>
              <a:pPr/>
              <a:t>2021/9/25</a:t>
            </a:fld>
            <a:endParaRPr lang="zh-CN" altLang="en-US"/>
          </a:p>
        </p:txBody>
      </p:sp>
      <p:sp>
        <p:nvSpPr>
          <p:cNvPr id="4" name="Footer Placeholder 1028">
            <a:extLst>
              <a:ext uri="{FF2B5EF4-FFF2-40B4-BE49-F238E27FC236}">
                <a16:creationId xmlns:a16="http://schemas.microsoft.com/office/drawing/2014/main" id="{54D57834-62E3-B449-BED7-F29596F2AA5E}"/>
              </a:ext>
            </a:extLst>
          </p:cNvPr>
          <p:cNvSpPr>
            <a:spLocks noGrp="1"/>
          </p:cNvSpPr>
          <p:nvPr>
            <p:ph type="ftr" sz="quarter" idx="11"/>
          </p:nvPr>
        </p:nvSpPr>
        <p:spPr>
          <a:ln/>
        </p:spPr>
        <p:txBody>
          <a:bodyPr/>
          <a:lstStyle>
            <a:lvl1pPr>
              <a:defRPr/>
            </a:lvl1pPr>
          </a:lstStyle>
          <a:p>
            <a:endParaRPr lang="zh-CN" altLang="en-US"/>
          </a:p>
        </p:txBody>
      </p:sp>
      <p:sp>
        <p:nvSpPr>
          <p:cNvPr id="5" name="Slide Number Placeholder 1029">
            <a:extLst>
              <a:ext uri="{FF2B5EF4-FFF2-40B4-BE49-F238E27FC236}">
                <a16:creationId xmlns:a16="http://schemas.microsoft.com/office/drawing/2014/main" id="{3086BDF6-4D03-404E-B687-E6B1831ED3F0}"/>
              </a:ext>
            </a:extLst>
          </p:cNvPr>
          <p:cNvSpPr>
            <a:spLocks noGrp="1"/>
          </p:cNvSpPr>
          <p:nvPr>
            <p:ph type="sldNum" sz="quarter" idx="12"/>
          </p:nvPr>
        </p:nvSpPr>
        <p:spPr>
          <a:ln/>
        </p:spPr>
        <p:txBody>
          <a:bodyPr/>
          <a:lstStyle>
            <a:lvl1pPr>
              <a:defRPr/>
            </a:lvl1pPr>
          </a:lstStyle>
          <a:p>
            <a:fld id="{236BC66B-D080-7040-8948-0A4BE8A09EFD}" type="slidenum">
              <a:rPr lang="zh-CN" altLang="en-US"/>
              <a:pPr/>
              <a:t>‹#›</a:t>
            </a:fld>
            <a:endParaRPr lang="zh-CN" altLang="en-US"/>
          </a:p>
        </p:txBody>
      </p:sp>
    </p:spTree>
    <p:extLst>
      <p:ext uri="{BB962C8B-B14F-4D97-AF65-F5344CB8AC3E}">
        <p14:creationId xmlns:p14="http://schemas.microsoft.com/office/powerpoint/2010/main" val="12167224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2FFE-919C-9A4C-B80C-BBB351413812}"/>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id="{3BEB0511-5BA4-0D4E-9B92-A7012CD8CE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777F2820-5A71-7A45-8FCE-BFD4EDB5490C}"/>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5" name="Footer Placeholder 4">
            <a:extLst>
              <a:ext uri="{FF2B5EF4-FFF2-40B4-BE49-F238E27FC236}">
                <a16:creationId xmlns:a16="http://schemas.microsoft.com/office/drawing/2014/main" id="{3D745BF6-C991-A44E-A878-A1134974B8DA}"/>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EA6D735A-348C-0F4A-A84B-9BCA5ABE6DDA}"/>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832458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7FA42-21D4-F448-A8A4-FB6C079E5D1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a16="http://schemas.microsoft.com/office/drawing/2014/main" id="{4AD52369-1251-7543-A99F-97422D9AAD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12B3D4C-F04A-0B44-9C40-22A6FF840A2D}"/>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5" name="Footer Placeholder 4">
            <a:extLst>
              <a:ext uri="{FF2B5EF4-FFF2-40B4-BE49-F238E27FC236}">
                <a16:creationId xmlns:a16="http://schemas.microsoft.com/office/drawing/2014/main" id="{1B4FFAC7-886D-8E4C-998D-147E80FD98E3}"/>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62FB4F30-F894-2B4D-A2B9-36FA5B115FD5}"/>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397206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5B246-863C-0949-BD86-A9F2CE9D6B1C}"/>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id="{EBFC6C79-886B-F443-8957-050AE9115FB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a16="http://schemas.microsoft.com/office/drawing/2014/main" id="{D9A36826-5DA8-7241-A2AF-B2836BE5AE4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a16="http://schemas.microsoft.com/office/drawing/2014/main" id="{F7B87B1B-6518-DC4F-8652-B2402ED88E47}"/>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6" name="Footer Placeholder 5">
            <a:extLst>
              <a:ext uri="{FF2B5EF4-FFF2-40B4-BE49-F238E27FC236}">
                <a16:creationId xmlns:a16="http://schemas.microsoft.com/office/drawing/2014/main" id="{FE82E0A9-E26B-734B-8AFA-2BB38633FAC0}"/>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316CFA51-5189-2243-9B1B-12D9468AEBDA}"/>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51440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593C-C91B-074E-BFBE-05C371C65694}"/>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a16="http://schemas.microsoft.com/office/drawing/2014/main" id="{E09586F1-DC75-154C-9D95-3726ACB5CE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BBDE63-ACBF-3A48-A431-B7E50480D7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a16="http://schemas.microsoft.com/office/drawing/2014/main" id="{4D0ABD1B-23C9-5747-9692-2DC0DC391F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04B609-369D-D744-951A-A2623B78DDC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a16="http://schemas.microsoft.com/office/drawing/2014/main" id="{9B25CF57-E81D-E548-AD97-18D15DF652B0}"/>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8" name="Footer Placeholder 7">
            <a:extLst>
              <a:ext uri="{FF2B5EF4-FFF2-40B4-BE49-F238E27FC236}">
                <a16:creationId xmlns:a16="http://schemas.microsoft.com/office/drawing/2014/main" id="{3C65AC40-2645-624C-9004-D394B5EC8E9D}"/>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9AC40000-5FE3-204D-A281-AE8B9D6135DC}"/>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2120022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6C4D-17AE-D04D-AFD2-2D299F8EAD3A}"/>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a16="http://schemas.microsoft.com/office/drawing/2014/main" id="{8071138E-4C51-2248-BB64-2B78F792AEB4}"/>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4" name="Footer Placeholder 3">
            <a:extLst>
              <a:ext uri="{FF2B5EF4-FFF2-40B4-BE49-F238E27FC236}">
                <a16:creationId xmlns:a16="http://schemas.microsoft.com/office/drawing/2014/main" id="{90FB3E66-1E30-234A-8A3B-7FD9E8D7A459}"/>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C8A9004D-B4B3-2D44-A4BE-91871BD626AC}"/>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104155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8B08F6-D2E0-BC4E-9602-9D8803F42588}"/>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3" name="Footer Placeholder 2">
            <a:extLst>
              <a:ext uri="{FF2B5EF4-FFF2-40B4-BE49-F238E27FC236}">
                <a16:creationId xmlns:a16="http://schemas.microsoft.com/office/drawing/2014/main" id="{59DDA9FE-CB4A-8D4C-87AE-ED026DE49101}"/>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703E8E0B-4AFB-134A-A1CD-AC66125DA41A}"/>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2873205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24AB-7320-CC43-B07C-6FACD04A74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a16="http://schemas.microsoft.com/office/drawing/2014/main" id="{D38B5507-EFF6-0F4F-847C-0F89906B65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a16="http://schemas.microsoft.com/office/drawing/2014/main" id="{FD099B24-9C9E-BC4F-8E3B-FC4649766C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7331B2-BD47-2E41-9000-28BDECAD98FB}"/>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6" name="Footer Placeholder 5">
            <a:extLst>
              <a:ext uri="{FF2B5EF4-FFF2-40B4-BE49-F238E27FC236}">
                <a16:creationId xmlns:a16="http://schemas.microsoft.com/office/drawing/2014/main" id="{AB8F8099-0467-8543-AD32-3C119BE5635F}"/>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C98B2205-82EA-D84C-BAC0-8FD391C1AAFE}"/>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99764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65D9-3434-0643-9A0B-7C2BBD4BE1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a16="http://schemas.microsoft.com/office/drawing/2014/main" id="{7C0BF109-B060-084C-B519-BB6BE8E28C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id="{A6383551-3B63-D042-87C6-DC1C2F8BA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0D2A5BE-AAEF-5041-BE0B-6C49F56ECADE}"/>
              </a:ext>
            </a:extLst>
          </p:cNvPr>
          <p:cNvSpPr>
            <a:spLocks noGrp="1"/>
          </p:cNvSpPr>
          <p:nvPr>
            <p:ph type="dt" sz="half" idx="10"/>
          </p:nvPr>
        </p:nvSpPr>
        <p:spPr/>
        <p:txBody>
          <a:bodyPr/>
          <a:lstStyle/>
          <a:p>
            <a:fld id="{18E56A73-2171-7E48-B908-76672354BC05}" type="datetimeFigureOut">
              <a:rPr lang="x-none" smtClean="0"/>
              <a:t>25.09.21</a:t>
            </a:fld>
            <a:endParaRPr lang="x-none"/>
          </a:p>
        </p:txBody>
      </p:sp>
      <p:sp>
        <p:nvSpPr>
          <p:cNvPr id="6" name="Footer Placeholder 5">
            <a:extLst>
              <a:ext uri="{FF2B5EF4-FFF2-40B4-BE49-F238E27FC236}">
                <a16:creationId xmlns:a16="http://schemas.microsoft.com/office/drawing/2014/main" id="{B8DB981A-10EC-5F47-88C3-3D111EF08A4B}"/>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20FB256D-9C90-A744-B3FA-B6BCA046D547}"/>
              </a:ext>
            </a:extLst>
          </p:cNvPr>
          <p:cNvSpPr>
            <a:spLocks noGrp="1"/>
          </p:cNvSpPr>
          <p:nvPr>
            <p:ph type="sldNum" sz="quarter" idx="12"/>
          </p:nvPr>
        </p:nvSpPr>
        <p:spPr/>
        <p:txBody>
          <a:bodyPr/>
          <a:lstStyle/>
          <a:p>
            <a:fld id="{5D7230AE-DB19-5C4C-BBB9-B61636410558}" type="slidenum">
              <a:rPr lang="x-none" smtClean="0"/>
              <a:t>‹#›</a:t>
            </a:fld>
            <a:endParaRPr lang="x-none"/>
          </a:p>
        </p:txBody>
      </p:sp>
    </p:spTree>
    <p:extLst>
      <p:ext uri="{BB962C8B-B14F-4D97-AF65-F5344CB8AC3E}">
        <p14:creationId xmlns:p14="http://schemas.microsoft.com/office/powerpoint/2010/main" val="265785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5B929-C705-8C4D-A12C-73BB11919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a16="http://schemas.microsoft.com/office/drawing/2014/main" id="{0D9174E9-6DE3-384C-82EA-2CA380B9B2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916FA1D4-1090-B743-B539-49F95D35E3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E56A73-2171-7E48-B908-76672354BC05}" type="datetimeFigureOut">
              <a:rPr lang="x-none" smtClean="0"/>
              <a:t>25.09.21</a:t>
            </a:fld>
            <a:endParaRPr lang="x-none"/>
          </a:p>
        </p:txBody>
      </p:sp>
      <p:sp>
        <p:nvSpPr>
          <p:cNvPr id="5" name="Footer Placeholder 4">
            <a:extLst>
              <a:ext uri="{FF2B5EF4-FFF2-40B4-BE49-F238E27FC236}">
                <a16:creationId xmlns:a16="http://schemas.microsoft.com/office/drawing/2014/main" id="{2CCC1205-ACEB-3548-A35C-C168B7C319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20D6CD81-5D37-EB47-9E9D-C313C13D46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230AE-DB19-5C4C-BBB9-B61636410558}" type="slidenum">
              <a:rPr lang="x-none" smtClean="0"/>
              <a:t>‹#›</a:t>
            </a:fld>
            <a:endParaRPr lang="x-none"/>
          </a:p>
        </p:txBody>
      </p:sp>
    </p:spTree>
    <p:extLst>
      <p:ext uri="{BB962C8B-B14F-4D97-AF65-F5344CB8AC3E}">
        <p14:creationId xmlns:p14="http://schemas.microsoft.com/office/powerpoint/2010/main" val="2481452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emf"/><Relationship Id="rId12"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1.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jpe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8.png"/><Relationship Id="rId10" Type="http://schemas.openxmlformats.org/officeDocument/2006/relationships/image" Target="../media/image1.png"/><Relationship Id="rId4" Type="http://schemas.openxmlformats.org/officeDocument/2006/relationships/image" Target="../media/image41.jpe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jpe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E65E-A1D2-8E4A-BD4E-51E84C5D6150}"/>
              </a:ext>
            </a:extLst>
          </p:cNvPr>
          <p:cNvSpPr>
            <a:spLocks noGrp="1"/>
          </p:cNvSpPr>
          <p:nvPr>
            <p:ph type="ctrTitle"/>
          </p:nvPr>
        </p:nvSpPr>
        <p:spPr>
          <a:xfrm>
            <a:off x="2093923" y="543511"/>
            <a:ext cx="9706650" cy="1152509"/>
          </a:xfrm>
        </p:spPr>
        <p:txBody>
          <a:bodyPr vert="horz" lIns="58423" tIns="58423" rIns="58423" bIns="58423" rtlCol="0" anchor="ctr" anchorCtr="0">
            <a:noAutofit/>
          </a:bodyPr>
          <a:lstStyle/>
          <a:p>
            <a:pPr defTabSz="821538"/>
            <a:r>
              <a:rPr lang="en-US" sz="3834" dirty="0">
                <a:solidFill>
                  <a:srgbClr val="0070C0"/>
                </a:solidFill>
                <a:latin typeface="Franklin Gothic Medium" panose="020B0603020102020204" pitchFamily="34" charset="0"/>
                <a:ea typeface="Proxima Nova Lt" panose="02000506030000020004" pitchFamily="2" charset="77"/>
                <a:cs typeface="Proxima Nova Lt" panose="02000506030000020004" pitchFamily="2" charset="77"/>
                <a:sym typeface="Calibri"/>
              </a:rPr>
              <a:t>SITS: Satellite Image Time Series Analysis for Big Earth Observation Data  </a:t>
            </a:r>
            <a:br>
              <a:rPr lang="en-US" sz="3953" b="1" dirty="0">
                <a:solidFill>
                  <a:schemeClr val="accent1">
                    <a:lumMod val="75000"/>
                  </a:schemeClr>
                </a:solidFill>
                <a:latin typeface="Proxima Nova Rg" panose="02000506030000020004" pitchFamily="2" charset="77"/>
                <a:ea typeface="Proxima Nova Lt" panose="02000506030000020004" pitchFamily="2" charset="77"/>
                <a:cs typeface="Proxima Nova Lt" panose="02000506030000020004" pitchFamily="2" charset="77"/>
                <a:sym typeface="Calibri"/>
              </a:rPr>
            </a:br>
            <a:endParaRPr lang="en-US" sz="3953" b="1" dirty="0">
              <a:solidFill>
                <a:schemeClr val="accent1">
                  <a:lumMod val="75000"/>
                </a:schemeClr>
              </a:solidFill>
              <a:latin typeface="Proxima Nova Rg" panose="02000506030000020004" pitchFamily="2" charset="77"/>
              <a:ea typeface="Proxima Nova Lt" panose="02000506030000020004" pitchFamily="2" charset="77"/>
              <a:cs typeface="Proxima Nova Lt" panose="02000506030000020004" pitchFamily="2" charset="77"/>
              <a:sym typeface="Calibri"/>
            </a:endParaRPr>
          </a:p>
        </p:txBody>
      </p:sp>
      <p:sp>
        <p:nvSpPr>
          <p:cNvPr id="3" name="Subtitle 2">
            <a:extLst>
              <a:ext uri="{FF2B5EF4-FFF2-40B4-BE49-F238E27FC236}">
                <a16:creationId xmlns:a16="http://schemas.microsoft.com/office/drawing/2014/main" id="{68EBFC23-ACE9-3B4B-AC51-9D39D1C177AC}"/>
              </a:ext>
            </a:extLst>
          </p:cNvPr>
          <p:cNvSpPr>
            <a:spLocks noGrp="1"/>
          </p:cNvSpPr>
          <p:nvPr>
            <p:ph type="subTitle" idx="1"/>
          </p:nvPr>
        </p:nvSpPr>
        <p:spPr>
          <a:xfrm>
            <a:off x="1634060" y="2377958"/>
            <a:ext cx="8923878" cy="825665"/>
          </a:xfrm>
        </p:spPr>
        <p:txBody>
          <a:bodyPr>
            <a:normAutofit lnSpcReduction="10000"/>
          </a:bodyPr>
          <a:lstStyle/>
          <a:p>
            <a:r>
              <a:rPr lang="en-US" dirty="0">
                <a:solidFill>
                  <a:schemeClr val="accent1">
                    <a:lumMod val="50000"/>
                  </a:schemeClr>
                </a:solidFill>
                <a:cs typeface="Calibri"/>
              </a:rPr>
              <a:t>Gilberto </a:t>
            </a:r>
            <a:r>
              <a:rPr lang="en-US" dirty="0" err="1">
                <a:solidFill>
                  <a:schemeClr val="accent1">
                    <a:lumMod val="50000"/>
                  </a:schemeClr>
                </a:solidFill>
                <a:cs typeface="Calibri"/>
              </a:rPr>
              <a:t>Câmara</a:t>
            </a:r>
            <a:r>
              <a:rPr lang="bg-BG" dirty="0">
                <a:solidFill>
                  <a:schemeClr val="accent1">
                    <a:lumMod val="50000"/>
                  </a:schemeClr>
                </a:solidFill>
                <a:cs typeface="Calibri"/>
              </a:rPr>
              <a:t>,  Rolf Simões </a:t>
            </a:r>
            <a:r>
              <a:rPr lang="bg-BG" dirty="0" err="1">
                <a:solidFill>
                  <a:schemeClr val="accent1">
                    <a:lumMod val="50000"/>
                  </a:schemeClr>
                </a:solidFill>
                <a:cs typeface="Calibri"/>
              </a:rPr>
              <a:t>and</a:t>
            </a:r>
            <a:r>
              <a:rPr lang="bg-BG" dirty="0">
                <a:solidFill>
                  <a:schemeClr val="accent1">
                    <a:lumMod val="50000"/>
                  </a:schemeClr>
                </a:solidFill>
                <a:cs typeface="Calibri"/>
              </a:rPr>
              <a:t> </a:t>
            </a:r>
            <a:r>
              <a:rPr lang="en-US" dirty="0">
                <a:solidFill>
                  <a:schemeClr val="accent1">
                    <a:lumMod val="50000"/>
                  </a:schemeClr>
                </a:solidFill>
                <a:cs typeface="Calibri"/>
              </a:rPr>
              <a:t>Felipe Souza</a:t>
            </a:r>
            <a:endParaRPr lang="bg-BG" dirty="0">
              <a:solidFill>
                <a:schemeClr val="accent1">
                  <a:lumMod val="50000"/>
                </a:schemeClr>
              </a:solidFill>
              <a:cs typeface="Calibri"/>
            </a:endParaRPr>
          </a:p>
          <a:p>
            <a:r>
              <a:rPr lang="en-US" dirty="0">
                <a:solidFill>
                  <a:schemeClr val="accent1">
                    <a:lumMod val="50000"/>
                  </a:schemeClr>
                </a:solidFill>
                <a:cs typeface="Calibri"/>
              </a:rPr>
              <a:t>INPE (National Institute for Space Research, Brazil)</a:t>
            </a:r>
            <a:endParaRPr lang="x-none" dirty="0">
              <a:solidFill>
                <a:schemeClr val="accent1">
                  <a:lumMod val="50000"/>
                </a:schemeClr>
              </a:solidFill>
              <a:latin typeface="Calibri"/>
              <a:cs typeface="Calibri"/>
            </a:endParaRPr>
          </a:p>
        </p:txBody>
      </p:sp>
      <p:pic>
        <p:nvPicPr>
          <p:cNvPr id="15" name="Google Shape;324;gd015da3983_1_248" descr="A picture containing text&#10;&#10;Description automatically generated"/>
          <p:cNvPicPr preferRelativeResize="0"/>
          <p:nvPr/>
        </p:nvPicPr>
        <p:blipFill rotWithShape="1">
          <a:blip r:embed="rId3">
            <a:alphaModFix/>
          </a:blip>
          <a:srcRect/>
          <a:stretch/>
        </p:blipFill>
        <p:spPr>
          <a:xfrm>
            <a:off x="711391" y="0"/>
            <a:ext cx="1254920" cy="1222462"/>
          </a:xfrm>
          <a:prstGeom prst="rect">
            <a:avLst/>
          </a:prstGeom>
          <a:noFill/>
          <a:ln>
            <a:noFill/>
          </a:ln>
        </p:spPr>
      </p:pic>
      <p:pic>
        <p:nvPicPr>
          <p:cNvPr id="83970" name="Picture 2">
            <a:extLst>
              <a:ext uri="{FF2B5EF4-FFF2-40B4-BE49-F238E27FC236}">
                <a16:creationId xmlns:a16="http://schemas.microsoft.com/office/drawing/2014/main" id="{6CEA4065-DC30-314C-9A9C-850F0A99D4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727" y="3508848"/>
            <a:ext cx="3877561" cy="3250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768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6E500EA4-5A98-804D-88A5-329584B6F57F}"/>
              </a:ext>
            </a:extLst>
          </p:cNvPr>
          <p:cNvSpPr txBox="1"/>
          <p:nvPr/>
        </p:nvSpPr>
        <p:spPr>
          <a:xfrm>
            <a:off x="8013045" y="2295511"/>
            <a:ext cx="3326552" cy="396583"/>
          </a:xfrm>
          <a:prstGeom prst="rect">
            <a:avLst/>
          </a:prstGeom>
          <a:noFill/>
        </p:spPr>
        <p:txBody>
          <a:bodyPr wrap="none">
            <a:spAutoFit/>
          </a:bodyPr>
          <a:lstStyle/>
          <a:p>
            <a:pPr defTabSz="821588"/>
            <a:r>
              <a:rPr lang="en-US" sz="1977" b="1" noProof="1">
                <a:solidFill>
                  <a:prstClr val="black"/>
                </a:solidFill>
                <a:latin typeface="IBM Plex Mono" panose="020B0509050000000000" pitchFamily="49" charset="77"/>
              </a:rPr>
              <a:t>label_classification</a:t>
            </a:r>
          </a:p>
        </p:txBody>
      </p:sp>
      <p:cxnSp>
        <p:nvCxnSpPr>
          <p:cNvPr id="33" name="Straight Arrow Connector 32">
            <a:extLst>
              <a:ext uri="{FF2B5EF4-FFF2-40B4-BE49-F238E27FC236}">
                <a16:creationId xmlns:a16="http://schemas.microsoft.com/office/drawing/2014/main" id="{E0F8CF62-D5F1-AC4A-B788-087A40807AAA}"/>
              </a:ext>
            </a:extLst>
          </p:cNvPr>
          <p:cNvCxnSpPr/>
          <p:nvPr/>
        </p:nvCxnSpPr>
        <p:spPr>
          <a:xfrm>
            <a:off x="2976998" y="2149070"/>
            <a:ext cx="311900" cy="1182938"/>
          </a:xfrm>
          <a:prstGeom prst="straightConnector1">
            <a:avLst/>
          </a:prstGeom>
          <a:ln w="38100">
            <a:solidFill>
              <a:srgbClr val="4472C4"/>
            </a:solidFill>
            <a:tailEnd type="triangle"/>
          </a:ln>
        </p:spPr>
        <p:style>
          <a:lnRef idx="3">
            <a:schemeClr val="accent5"/>
          </a:lnRef>
          <a:fillRef idx="0">
            <a:schemeClr val="accent5"/>
          </a:fillRef>
          <a:effectRef idx="2">
            <a:schemeClr val="accent5"/>
          </a:effectRef>
          <a:fontRef idx="minor">
            <a:schemeClr val="tx1"/>
          </a:fontRef>
        </p:style>
      </p:cxnSp>
      <p:sp>
        <p:nvSpPr>
          <p:cNvPr id="4" name="Rectangle 3">
            <a:extLst>
              <a:ext uri="{FF2B5EF4-FFF2-40B4-BE49-F238E27FC236}">
                <a16:creationId xmlns:a16="http://schemas.microsoft.com/office/drawing/2014/main" id="{C475790B-532A-F249-BD0B-0D34D5487F74}"/>
              </a:ext>
            </a:extLst>
          </p:cNvPr>
          <p:cNvSpPr/>
          <p:nvPr/>
        </p:nvSpPr>
        <p:spPr>
          <a:xfrm>
            <a:off x="5164104" y="2919311"/>
            <a:ext cx="1633673" cy="853921"/>
          </a:xfrm>
          <a:prstGeom prst="rect">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defTabSz="821588"/>
            <a:r>
              <a:rPr lang="en-US" sz="2156" noProof="1">
                <a:solidFill>
                  <a:prstClr val="black"/>
                </a:solidFill>
                <a:latin typeface="IBM Plex Sans" panose="020B0503050203000203" pitchFamily="34" charset="77"/>
              </a:rPr>
              <a:t>cube</a:t>
            </a:r>
            <a:r>
              <a:rPr lang="en-US" sz="2336" noProof="1">
                <a:solidFill>
                  <a:prstClr val="black"/>
                </a:solidFill>
                <a:latin typeface="IBM Plex Sans" panose="020B0503050203000203" pitchFamily="34" charset="77"/>
              </a:rPr>
              <a:t> </a:t>
            </a:r>
          </a:p>
        </p:txBody>
      </p:sp>
      <p:sp>
        <p:nvSpPr>
          <p:cNvPr id="5" name="Rectangle 4">
            <a:extLst>
              <a:ext uri="{FF2B5EF4-FFF2-40B4-BE49-F238E27FC236}">
                <a16:creationId xmlns:a16="http://schemas.microsoft.com/office/drawing/2014/main" id="{5083EF94-E7A2-A049-BF15-0E680B81326B}"/>
              </a:ext>
            </a:extLst>
          </p:cNvPr>
          <p:cNvSpPr/>
          <p:nvPr/>
        </p:nvSpPr>
        <p:spPr>
          <a:xfrm>
            <a:off x="1423204" y="2919311"/>
            <a:ext cx="1631770" cy="853921"/>
          </a:xfrm>
          <a:prstGeom prst="rect">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defTabSz="821588"/>
            <a:r>
              <a:rPr lang="en-US" sz="2156" noProof="1">
                <a:solidFill>
                  <a:prstClr val="black"/>
                </a:solidFill>
                <a:latin typeface="IBM Plex Sans" panose="020B0503050203000203" pitchFamily="34" charset="77"/>
              </a:rPr>
              <a:t>samples</a:t>
            </a:r>
          </a:p>
        </p:txBody>
      </p:sp>
      <p:sp>
        <p:nvSpPr>
          <p:cNvPr id="6" name="Snip Diagonal Corner Rectangle 5">
            <a:extLst>
              <a:ext uri="{FF2B5EF4-FFF2-40B4-BE49-F238E27FC236}">
                <a16:creationId xmlns:a16="http://schemas.microsoft.com/office/drawing/2014/main" id="{2307BF53-1C23-AB49-B107-4AD0825A8958}"/>
              </a:ext>
            </a:extLst>
          </p:cNvPr>
          <p:cNvSpPr/>
          <p:nvPr/>
        </p:nvSpPr>
        <p:spPr>
          <a:xfrm>
            <a:off x="5164104" y="5142550"/>
            <a:ext cx="1633673" cy="853922"/>
          </a:xfrm>
          <a:prstGeom prst="snip2DiagRect">
            <a:avLst>
              <a:gd name="adj1" fmla="val 0"/>
              <a:gd name="adj2" fmla="val 0"/>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defTabSz="821588"/>
            <a:r>
              <a:rPr lang="en-US" sz="2156" noProof="1">
                <a:solidFill>
                  <a:prstClr val="black"/>
                </a:solidFill>
                <a:latin typeface="IBM Plex Sans" panose="020B0503050203000203" pitchFamily="34" charset="77"/>
                <a:sym typeface="+mn-ea"/>
              </a:rPr>
              <a:t>model </a:t>
            </a:r>
          </a:p>
        </p:txBody>
      </p:sp>
      <p:sp>
        <p:nvSpPr>
          <p:cNvPr id="11" name="TextBox 10">
            <a:extLst>
              <a:ext uri="{FF2B5EF4-FFF2-40B4-BE49-F238E27FC236}">
                <a16:creationId xmlns:a16="http://schemas.microsoft.com/office/drawing/2014/main" id="{475EC44A-9892-8A4C-8209-A3444280292A}"/>
              </a:ext>
            </a:extLst>
          </p:cNvPr>
          <p:cNvSpPr txBox="1"/>
          <p:nvPr/>
        </p:nvSpPr>
        <p:spPr>
          <a:xfrm>
            <a:off x="3534235" y="3404277"/>
            <a:ext cx="1441420" cy="396583"/>
          </a:xfrm>
          <a:prstGeom prst="rect">
            <a:avLst/>
          </a:prstGeom>
          <a:noFill/>
        </p:spPr>
        <p:txBody>
          <a:bodyPr wrap="none">
            <a:spAutoFit/>
          </a:bodyPr>
          <a:lstStyle/>
          <a:p>
            <a:pPr defTabSz="821588"/>
            <a:r>
              <a:rPr lang="en-US" sz="1977" b="1" noProof="1">
                <a:solidFill>
                  <a:prstClr val="black"/>
                </a:solidFill>
                <a:latin typeface="IBM Plex Mono" panose="020B0509050000000000" pitchFamily="49" charset="77"/>
              </a:rPr>
              <a:t>get_data</a:t>
            </a:r>
          </a:p>
        </p:txBody>
      </p:sp>
      <p:sp>
        <p:nvSpPr>
          <p:cNvPr id="12" name="TextBox 11">
            <a:extLst>
              <a:ext uri="{FF2B5EF4-FFF2-40B4-BE49-F238E27FC236}">
                <a16:creationId xmlns:a16="http://schemas.microsoft.com/office/drawing/2014/main" id="{8FB97BFD-B01E-5D4A-BF77-85D20D8D9121}"/>
              </a:ext>
            </a:extLst>
          </p:cNvPr>
          <p:cNvSpPr txBox="1"/>
          <p:nvPr/>
        </p:nvSpPr>
        <p:spPr>
          <a:xfrm>
            <a:off x="3709204" y="5104514"/>
            <a:ext cx="970137" cy="396583"/>
          </a:xfrm>
          <a:prstGeom prst="rect">
            <a:avLst/>
          </a:prstGeom>
          <a:noFill/>
        </p:spPr>
        <p:txBody>
          <a:bodyPr wrap="none">
            <a:spAutoFit/>
          </a:bodyPr>
          <a:lstStyle/>
          <a:p>
            <a:pPr defTabSz="821588"/>
            <a:r>
              <a:rPr lang="en-US" sz="1977" b="1" noProof="1">
                <a:solidFill>
                  <a:prstClr val="black"/>
                </a:solidFill>
                <a:latin typeface="IBM Plex Mono" panose="020B0509050000000000" pitchFamily="49" charset="77"/>
              </a:rPr>
              <a:t>train</a:t>
            </a:r>
          </a:p>
        </p:txBody>
      </p:sp>
      <p:sp>
        <p:nvSpPr>
          <p:cNvPr id="17" name="TextBox 16">
            <a:extLst>
              <a:ext uri="{FF2B5EF4-FFF2-40B4-BE49-F238E27FC236}">
                <a16:creationId xmlns:a16="http://schemas.microsoft.com/office/drawing/2014/main" id="{CC242A26-6FE4-2147-8E0E-B5E13A816B85}"/>
              </a:ext>
            </a:extLst>
          </p:cNvPr>
          <p:cNvSpPr txBox="1"/>
          <p:nvPr/>
        </p:nvSpPr>
        <p:spPr>
          <a:xfrm>
            <a:off x="6993664" y="3404277"/>
            <a:ext cx="1441420" cy="396583"/>
          </a:xfrm>
          <a:prstGeom prst="rect">
            <a:avLst/>
          </a:prstGeom>
          <a:noFill/>
        </p:spPr>
        <p:txBody>
          <a:bodyPr wrap="none">
            <a:spAutoFit/>
          </a:bodyPr>
          <a:lstStyle/>
          <a:p>
            <a:pPr defTabSz="821588"/>
            <a:r>
              <a:rPr lang="en-US" sz="1977" b="1" noProof="1">
                <a:solidFill>
                  <a:prstClr val="black"/>
                </a:solidFill>
                <a:latin typeface="IBM Plex Mono" panose="020B0509050000000000" pitchFamily="49" charset="77"/>
              </a:rPr>
              <a:t>classify</a:t>
            </a:r>
          </a:p>
        </p:txBody>
      </p:sp>
      <p:sp>
        <p:nvSpPr>
          <p:cNvPr id="21" name="TextBox 20">
            <a:extLst>
              <a:ext uri="{FF2B5EF4-FFF2-40B4-BE49-F238E27FC236}">
                <a16:creationId xmlns:a16="http://schemas.microsoft.com/office/drawing/2014/main" id="{0E77C246-0B73-C147-AD4D-63D45A32C61F}"/>
              </a:ext>
            </a:extLst>
          </p:cNvPr>
          <p:cNvSpPr txBox="1"/>
          <p:nvPr/>
        </p:nvSpPr>
        <p:spPr>
          <a:xfrm>
            <a:off x="5205944" y="2259375"/>
            <a:ext cx="813043" cy="396583"/>
          </a:xfrm>
          <a:prstGeom prst="rect">
            <a:avLst/>
          </a:prstGeom>
          <a:noFill/>
        </p:spPr>
        <p:txBody>
          <a:bodyPr wrap="none">
            <a:spAutoFit/>
          </a:bodyPr>
          <a:lstStyle/>
          <a:p>
            <a:pPr defTabSz="821588"/>
            <a:r>
              <a:rPr lang="en-US" sz="1977" b="1" noProof="1">
                <a:solidFill>
                  <a:prstClr val="black"/>
                </a:solidFill>
                <a:latin typeface="IBM Plex Mono" panose="020B0509050000000000" pitchFamily="49" charset="77"/>
              </a:rPr>
              <a:t>cube</a:t>
            </a:r>
          </a:p>
        </p:txBody>
      </p:sp>
      <p:cxnSp>
        <p:nvCxnSpPr>
          <p:cNvPr id="23" name="Straight Arrow Connector 22">
            <a:extLst>
              <a:ext uri="{FF2B5EF4-FFF2-40B4-BE49-F238E27FC236}">
                <a16:creationId xmlns:a16="http://schemas.microsoft.com/office/drawing/2014/main" id="{216488B2-FE51-484B-8187-DF3DE842C611}"/>
              </a:ext>
            </a:extLst>
          </p:cNvPr>
          <p:cNvCxnSpPr>
            <a:stCxn id="4" idx="1"/>
          </p:cNvCxnSpPr>
          <p:nvPr/>
        </p:nvCxnSpPr>
        <p:spPr>
          <a:xfrm flipH="1" flipV="1">
            <a:off x="3054975" y="3337714"/>
            <a:ext cx="2109129" cy="9509"/>
          </a:xfrm>
          <a:prstGeom prst="straightConnector1">
            <a:avLst/>
          </a:prstGeom>
          <a:ln w="38100">
            <a:solidFill>
              <a:srgbClr val="4472C4"/>
            </a:solidFill>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id="{6E54C6BA-B7EF-9948-8C77-FF7A600AD3FB}"/>
              </a:ext>
            </a:extLst>
          </p:cNvPr>
          <p:cNvCxnSpPr>
            <a:stCxn id="5" idx="3"/>
            <a:endCxn id="6" idx="2"/>
          </p:cNvCxnSpPr>
          <p:nvPr/>
        </p:nvCxnSpPr>
        <p:spPr>
          <a:xfrm>
            <a:off x="3054975" y="3347222"/>
            <a:ext cx="2109129" cy="2223240"/>
          </a:xfrm>
          <a:prstGeom prst="straightConnector1">
            <a:avLst/>
          </a:prstGeom>
          <a:ln w="38100">
            <a:solidFill>
              <a:srgbClr val="4472C4"/>
            </a:solidFill>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a:extLst>
              <a:ext uri="{FF2B5EF4-FFF2-40B4-BE49-F238E27FC236}">
                <a16:creationId xmlns:a16="http://schemas.microsoft.com/office/drawing/2014/main" id="{5738BF58-39DC-8544-85E1-D4994BB55AA7}"/>
              </a:ext>
            </a:extLst>
          </p:cNvPr>
          <p:cNvCxnSpPr>
            <a:stCxn id="6" idx="0"/>
            <a:endCxn id="47" idx="1"/>
          </p:cNvCxnSpPr>
          <p:nvPr/>
        </p:nvCxnSpPr>
        <p:spPr>
          <a:xfrm flipV="1">
            <a:off x="6797777" y="3351026"/>
            <a:ext cx="2033056" cy="2219437"/>
          </a:xfrm>
          <a:prstGeom prst="straightConnector1">
            <a:avLst/>
          </a:prstGeom>
          <a:ln w="38100">
            <a:solidFill>
              <a:srgbClr val="4472C4"/>
            </a:solidFill>
            <a:tailEnd type="triangle"/>
          </a:ln>
        </p:spPr>
        <p:style>
          <a:lnRef idx="3">
            <a:schemeClr val="accent5"/>
          </a:lnRef>
          <a:fillRef idx="0">
            <a:schemeClr val="accent5"/>
          </a:fillRef>
          <a:effectRef idx="2">
            <a:schemeClr val="accent5"/>
          </a:effectRef>
          <a:fontRef idx="minor">
            <a:schemeClr val="tx1"/>
          </a:fontRef>
        </p:style>
      </p:cxnSp>
      <p:grpSp>
        <p:nvGrpSpPr>
          <p:cNvPr id="31757" name="Group 17">
            <a:extLst>
              <a:ext uri="{FF2B5EF4-FFF2-40B4-BE49-F238E27FC236}">
                <a16:creationId xmlns:a16="http://schemas.microsoft.com/office/drawing/2014/main" id="{E5046793-DF2A-044E-8F5A-F84B87175256}"/>
              </a:ext>
            </a:extLst>
          </p:cNvPr>
          <p:cNvGrpSpPr>
            <a:grpSpLocks/>
          </p:cNvGrpSpPr>
          <p:nvPr/>
        </p:nvGrpSpPr>
        <p:grpSpPr bwMode="auto">
          <a:xfrm>
            <a:off x="1349031" y="355644"/>
            <a:ext cx="1670959" cy="1789242"/>
            <a:chOff x="1295" y="499"/>
            <a:chExt cx="2195" cy="2352"/>
          </a:xfrm>
        </p:grpSpPr>
        <p:pic>
          <p:nvPicPr>
            <p:cNvPr id="31758" name="Graphic 2">
              <a:extLst>
                <a:ext uri="{FF2B5EF4-FFF2-40B4-BE49-F238E27FC236}">
                  <a16:creationId xmlns:a16="http://schemas.microsoft.com/office/drawing/2014/main" id="{BABB366E-EAF1-9A4F-9147-57C9DCA75F9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 y="499"/>
              <a:ext cx="1881" cy="1881"/>
            </a:xfrm>
            <a:prstGeom prst="rect">
              <a:avLst/>
            </a:prstGeom>
            <a:noFill/>
            <a:extLst>
              <a:ext uri="{909E8E84-426E-40DD-AFC4-6F175D3DCCD1}">
                <a14:hiddenFill xmlns:a14="http://schemas.microsoft.com/office/drawing/2010/main">
                  <a:solidFill>
                    <a:srgbClr val="FFFFFF"/>
                  </a:solidFill>
                </a14:hiddenFill>
              </a:ext>
            </a:extLst>
          </p:spPr>
        </p:pic>
        <p:sp>
          <p:nvSpPr>
            <p:cNvPr id="31759" name="TextBox 21">
              <a:extLst>
                <a:ext uri="{FF2B5EF4-FFF2-40B4-BE49-F238E27FC236}">
                  <a16:creationId xmlns:a16="http://schemas.microsoft.com/office/drawing/2014/main" id="{5A71C5EC-6222-D241-8D97-F214F8A2272E}"/>
                </a:ext>
              </a:extLst>
            </p:cNvPr>
            <p:cNvSpPr txBox="1">
              <a:spLocks noChangeArrowheads="1"/>
            </p:cNvSpPr>
            <p:nvPr/>
          </p:nvSpPr>
          <p:spPr bwMode="auto">
            <a:xfrm>
              <a:off x="1295" y="2294"/>
              <a:ext cx="2195"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56">
                  <a:latin typeface="Latin Modern Sans" charset="0"/>
                  <a:ea typeface="SimSun" panose="02010600030101010101" pitchFamily="2" charset="-122"/>
                </a:rPr>
                <a:t>Ground truth</a:t>
              </a:r>
            </a:p>
          </p:txBody>
        </p:sp>
      </p:grpSp>
      <p:sp>
        <p:nvSpPr>
          <p:cNvPr id="31760" name="TextBox 23">
            <a:extLst>
              <a:ext uri="{FF2B5EF4-FFF2-40B4-BE49-F238E27FC236}">
                <a16:creationId xmlns:a16="http://schemas.microsoft.com/office/drawing/2014/main" id="{972CD3A5-BD9B-734C-99DE-B507DA1F354D}"/>
              </a:ext>
            </a:extLst>
          </p:cNvPr>
          <p:cNvSpPr txBox="1">
            <a:spLocks noChangeArrowheads="1"/>
          </p:cNvSpPr>
          <p:nvPr/>
        </p:nvSpPr>
        <p:spPr bwMode="auto">
          <a:xfrm>
            <a:off x="5243751" y="931898"/>
            <a:ext cx="1474378" cy="755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156">
                <a:latin typeface="Latin Modern Sans" charset="0"/>
                <a:ea typeface="SimSun" panose="02010600030101010101" pitchFamily="2" charset="-122"/>
              </a:rPr>
              <a:t>ARD image </a:t>
            </a:r>
          </a:p>
          <a:p>
            <a:pPr algn="ctr"/>
            <a:r>
              <a:rPr lang="en-US" altLang="zh-CN" sz="2156">
                <a:latin typeface="Latin Modern Sans" charset="0"/>
                <a:ea typeface="SimSun" panose="02010600030101010101" pitchFamily="2" charset="-122"/>
              </a:rPr>
              <a:t>collections</a:t>
            </a:r>
          </a:p>
        </p:txBody>
      </p:sp>
      <p:cxnSp>
        <p:nvCxnSpPr>
          <p:cNvPr id="39" name="Straight Arrow Connector 38">
            <a:extLst>
              <a:ext uri="{FF2B5EF4-FFF2-40B4-BE49-F238E27FC236}">
                <a16:creationId xmlns:a16="http://schemas.microsoft.com/office/drawing/2014/main" id="{127E5C51-E20B-3D46-A5EE-A5085C3718B6}"/>
              </a:ext>
            </a:extLst>
          </p:cNvPr>
          <p:cNvCxnSpPr>
            <a:stCxn id="35" idx="3"/>
            <a:endCxn id="6" idx="2"/>
          </p:cNvCxnSpPr>
          <p:nvPr/>
        </p:nvCxnSpPr>
        <p:spPr>
          <a:xfrm>
            <a:off x="2878104" y="5568560"/>
            <a:ext cx="2286000" cy="1902"/>
          </a:xfrm>
          <a:prstGeom prst="straightConnector1">
            <a:avLst/>
          </a:prstGeom>
          <a:ln w="38100">
            <a:solidFill>
              <a:srgbClr val="4472C4"/>
            </a:solidFill>
            <a:tailEnd type="triangle"/>
          </a:ln>
        </p:spPr>
        <p:style>
          <a:lnRef idx="3">
            <a:schemeClr val="accent5"/>
          </a:lnRef>
          <a:fillRef idx="0">
            <a:schemeClr val="accent5"/>
          </a:fillRef>
          <a:effectRef idx="2">
            <a:schemeClr val="accent5"/>
          </a:effectRef>
          <a:fontRef idx="minor">
            <a:schemeClr val="tx1"/>
          </a:fontRef>
        </p:style>
      </p:cxnSp>
      <p:sp>
        <p:nvSpPr>
          <p:cNvPr id="47" name="Rectangle 46">
            <a:extLst>
              <a:ext uri="{FF2B5EF4-FFF2-40B4-BE49-F238E27FC236}">
                <a16:creationId xmlns:a16="http://schemas.microsoft.com/office/drawing/2014/main" id="{36D7B401-7F86-0944-B766-20FEFC6F9348}"/>
              </a:ext>
            </a:extLst>
          </p:cNvPr>
          <p:cNvSpPr/>
          <p:nvPr/>
        </p:nvSpPr>
        <p:spPr>
          <a:xfrm>
            <a:off x="8830832" y="2923115"/>
            <a:ext cx="1635574" cy="853921"/>
          </a:xfrm>
          <a:prstGeom prst="rect">
            <a:avLst/>
          </a:prstGeom>
          <a:solidFill>
            <a:schemeClr val="accent5">
              <a:lumMod val="40000"/>
              <a:lumOff val="60000"/>
            </a:schemeClr>
          </a:solidFill>
        </p:spPr>
        <p:style>
          <a:lnRef idx="1">
            <a:schemeClr val="accent5"/>
          </a:lnRef>
          <a:fillRef idx="2">
            <a:schemeClr val="accent5"/>
          </a:fillRef>
          <a:effectRef idx="1">
            <a:schemeClr val="accent5"/>
          </a:effectRef>
          <a:fontRef idx="minor">
            <a:schemeClr val="dk1"/>
          </a:fontRef>
        </p:style>
        <p:txBody>
          <a:bodyPr anchor="ctr"/>
          <a:lstStyle/>
          <a:p>
            <a:pPr algn="ctr" defTabSz="821588"/>
            <a:r>
              <a:rPr lang="en-GB" sz="2336" noProof="1">
                <a:solidFill>
                  <a:prstClr val="black"/>
                </a:solidFill>
                <a:latin typeface="IBM Plex Sans" panose="020B0503050203000203" pitchFamily="34" charset="77"/>
              </a:rPr>
              <a:t>p</a:t>
            </a:r>
            <a:r>
              <a:rPr lang="en-US" sz="2336" noProof="1">
                <a:solidFill>
                  <a:prstClr val="black"/>
                </a:solidFill>
                <a:latin typeface="IBM Plex Sans" panose="020B0503050203000203" pitchFamily="34" charset="77"/>
              </a:rPr>
              <a:t>robs</a:t>
            </a:r>
          </a:p>
          <a:p>
            <a:pPr algn="ctr" defTabSz="821588"/>
            <a:r>
              <a:rPr lang="en-US" sz="2336" noProof="1">
                <a:solidFill>
                  <a:prstClr val="black"/>
                </a:solidFill>
                <a:latin typeface="IBM Plex Sans" panose="020B0503050203000203" pitchFamily="34" charset="77"/>
              </a:rPr>
              <a:t>cube </a:t>
            </a:r>
          </a:p>
        </p:txBody>
      </p:sp>
      <p:cxnSp>
        <p:nvCxnSpPr>
          <p:cNvPr id="48" name="Straight Arrow Connector 47">
            <a:extLst>
              <a:ext uri="{FF2B5EF4-FFF2-40B4-BE49-F238E27FC236}">
                <a16:creationId xmlns:a16="http://schemas.microsoft.com/office/drawing/2014/main" id="{D0124544-7CE5-AD46-86A0-C223137D3D33}"/>
              </a:ext>
            </a:extLst>
          </p:cNvPr>
          <p:cNvCxnSpPr>
            <a:stCxn id="4" idx="3"/>
            <a:endCxn id="47" idx="1"/>
          </p:cNvCxnSpPr>
          <p:nvPr/>
        </p:nvCxnSpPr>
        <p:spPr>
          <a:xfrm>
            <a:off x="6797777" y="3347222"/>
            <a:ext cx="2033056" cy="3804"/>
          </a:xfrm>
          <a:prstGeom prst="straightConnector1">
            <a:avLst/>
          </a:prstGeom>
          <a:ln w="38100">
            <a:solidFill>
              <a:srgbClr val="4472C4"/>
            </a:solidFill>
            <a:tailEnd type="triangle"/>
          </a:ln>
        </p:spPr>
        <p:style>
          <a:lnRef idx="3">
            <a:schemeClr val="accent5"/>
          </a:lnRef>
          <a:fillRef idx="0">
            <a:schemeClr val="accent5"/>
          </a:fillRef>
          <a:effectRef idx="2">
            <a:schemeClr val="accent5"/>
          </a:effectRef>
          <a:fontRef idx="minor">
            <a:schemeClr val="tx1"/>
          </a:fontRef>
        </p:style>
      </p:cxnSp>
      <p:cxnSp>
        <p:nvCxnSpPr>
          <p:cNvPr id="60" name="Straight Arrow Connector 59">
            <a:extLst>
              <a:ext uri="{FF2B5EF4-FFF2-40B4-BE49-F238E27FC236}">
                <a16:creationId xmlns:a16="http://schemas.microsoft.com/office/drawing/2014/main" id="{C5086EEB-8DC4-5049-B827-9FE05623FFAA}"/>
              </a:ext>
            </a:extLst>
          </p:cNvPr>
          <p:cNvCxnSpPr>
            <a:stCxn id="4" idx="3"/>
            <a:endCxn id="47" idx="1"/>
          </p:cNvCxnSpPr>
          <p:nvPr/>
        </p:nvCxnSpPr>
        <p:spPr>
          <a:xfrm>
            <a:off x="6008516" y="1945574"/>
            <a:ext cx="0" cy="939504"/>
          </a:xfrm>
          <a:prstGeom prst="straightConnector1">
            <a:avLst/>
          </a:prstGeom>
          <a:ln w="38100">
            <a:solidFill>
              <a:srgbClr val="4472C4"/>
            </a:solidFill>
            <a:tailEnd type="triangle"/>
          </a:ln>
        </p:spPr>
        <p:style>
          <a:lnRef idx="3">
            <a:schemeClr val="accent5"/>
          </a:lnRef>
          <a:fillRef idx="0">
            <a:schemeClr val="accent5"/>
          </a:fillRef>
          <a:effectRef idx="2">
            <a:schemeClr val="accent5"/>
          </a:effectRef>
          <a:fontRef idx="minor">
            <a:schemeClr val="tx1"/>
          </a:fontRef>
        </p:style>
      </p:cxnSp>
      <p:cxnSp>
        <p:nvCxnSpPr>
          <p:cNvPr id="63" name="Straight Arrow Connector 62">
            <a:extLst>
              <a:ext uri="{FF2B5EF4-FFF2-40B4-BE49-F238E27FC236}">
                <a16:creationId xmlns:a16="http://schemas.microsoft.com/office/drawing/2014/main" id="{F732884A-82C2-E54C-8D8E-ED4E514726C7}"/>
              </a:ext>
            </a:extLst>
          </p:cNvPr>
          <p:cNvCxnSpPr>
            <a:stCxn id="47" idx="0"/>
            <a:endCxn id="7" idx="2"/>
          </p:cNvCxnSpPr>
          <p:nvPr/>
        </p:nvCxnSpPr>
        <p:spPr>
          <a:xfrm flipH="1" flipV="1">
            <a:off x="9648619" y="2036862"/>
            <a:ext cx="0" cy="886253"/>
          </a:xfrm>
          <a:prstGeom prst="straightConnector1">
            <a:avLst/>
          </a:prstGeom>
          <a:ln w="38100">
            <a:solidFill>
              <a:srgbClr val="4472C4"/>
            </a:solidFill>
            <a:tailEnd type="triangle"/>
          </a:ln>
        </p:spPr>
        <p:style>
          <a:lnRef idx="3">
            <a:schemeClr val="accent5"/>
          </a:lnRef>
          <a:fillRef idx="0">
            <a:schemeClr val="accent5"/>
          </a:fillRef>
          <a:effectRef idx="2">
            <a:schemeClr val="accent5"/>
          </a:effectRef>
          <a:fontRef idx="minor">
            <a:schemeClr val="tx1"/>
          </a:fontRef>
        </p:style>
      </p:cxnSp>
      <p:grpSp>
        <p:nvGrpSpPr>
          <p:cNvPr id="31766" name="Group 15">
            <a:extLst>
              <a:ext uri="{FF2B5EF4-FFF2-40B4-BE49-F238E27FC236}">
                <a16:creationId xmlns:a16="http://schemas.microsoft.com/office/drawing/2014/main" id="{5E08422C-96C1-3B44-B6FD-70229CEE7927}"/>
              </a:ext>
            </a:extLst>
          </p:cNvPr>
          <p:cNvGrpSpPr>
            <a:grpSpLocks/>
          </p:cNvGrpSpPr>
          <p:nvPr/>
        </p:nvGrpSpPr>
        <p:grpSpPr bwMode="auto">
          <a:xfrm>
            <a:off x="1347131" y="4914330"/>
            <a:ext cx="1534862" cy="1645464"/>
            <a:chOff x="809" y="6063"/>
            <a:chExt cx="2019" cy="2163"/>
          </a:xfrm>
        </p:grpSpPr>
        <p:pic>
          <p:nvPicPr>
            <p:cNvPr id="31767" name="Graphic 19">
              <a:extLst>
                <a:ext uri="{FF2B5EF4-FFF2-40B4-BE49-F238E27FC236}">
                  <a16:creationId xmlns:a16="http://schemas.microsoft.com/office/drawing/2014/main" id="{5CEDC914-9E88-4145-9F42-1B5169BE4FC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 y="6063"/>
              <a:ext cx="1751" cy="171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71E37FF-CB1F-A34A-8E51-B8959E8EC722}"/>
                </a:ext>
              </a:extLst>
            </p:cNvPr>
            <p:cNvSpPr txBox="1"/>
            <p:nvPr/>
          </p:nvSpPr>
          <p:spPr>
            <a:xfrm>
              <a:off x="809" y="7778"/>
              <a:ext cx="2019" cy="448"/>
            </a:xfrm>
            <a:prstGeom prst="rect">
              <a:avLst/>
            </a:prstGeom>
            <a:noFill/>
          </p:spPr>
          <p:txBody>
            <a:bodyPr wrap="none">
              <a:spAutoFit/>
            </a:bodyPr>
            <a:lstStyle/>
            <a:p>
              <a:pPr fontAlgn="auto"/>
              <a:r>
                <a:rPr lang="en-US" sz="1617" noProof="1">
                  <a:latin typeface="Latin Modern Sans" panose="00000500000000000000" charset="0"/>
                  <a:cs typeface="Latin Modern Sans" panose="00000500000000000000" charset="0"/>
                </a:rPr>
                <a:t>ML/DL methods</a:t>
              </a:r>
            </a:p>
          </p:txBody>
        </p:sp>
        <p:sp>
          <p:nvSpPr>
            <p:cNvPr id="35" name="Rectangle 34">
              <a:extLst>
                <a:ext uri="{FF2B5EF4-FFF2-40B4-BE49-F238E27FC236}">
                  <a16:creationId xmlns:a16="http://schemas.microsoft.com/office/drawing/2014/main" id="{B75FA701-1AE2-3D48-A86B-5CA7D39FDB3F}"/>
                </a:ext>
              </a:extLst>
            </p:cNvPr>
            <p:cNvSpPr/>
            <p:nvPr/>
          </p:nvSpPr>
          <p:spPr>
            <a:xfrm>
              <a:off x="987" y="6068"/>
              <a:ext cx="1836" cy="171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sz="1557">
                <a:solidFill>
                  <a:srgbClr val="FFFFFF"/>
                </a:solidFill>
                <a:ea typeface="SimSun" panose="02010600030101010101" pitchFamily="2" charset="-122"/>
                <a:cs typeface="Arial" panose="020B0604020202020204" pitchFamily="34" charset="0"/>
              </a:endParaRPr>
            </a:p>
          </p:txBody>
        </p:sp>
      </p:grpSp>
      <p:sp>
        <p:nvSpPr>
          <p:cNvPr id="38" name="Circular Arrow 37">
            <a:extLst>
              <a:ext uri="{FF2B5EF4-FFF2-40B4-BE49-F238E27FC236}">
                <a16:creationId xmlns:a16="http://schemas.microsoft.com/office/drawing/2014/main" id="{02E9F7BE-507D-3D40-8B0F-F5DB27538A76}"/>
              </a:ext>
            </a:extLst>
          </p:cNvPr>
          <p:cNvSpPr/>
          <p:nvPr/>
        </p:nvSpPr>
        <p:spPr>
          <a:xfrm flipV="1">
            <a:off x="9040033" y="3244523"/>
            <a:ext cx="1217171" cy="1095454"/>
          </a:xfrm>
          <a:prstGeom prst="circularArrow">
            <a:avLst>
              <a:gd name="adj1" fmla="val 3845"/>
              <a:gd name="adj2" fmla="val 1142319"/>
              <a:gd name="adj3" fmla="val 20359356"/>
              <a:gd name="adj4" fmla="val 10800000"/>
              <a:gd name="adj5" fmla="val 6892"/>
            </a:avLst>
          </a:prstGeom>
          <a:solidFill>
            <a:srgbClr val="4472C4"/>
          </a:solidFill>
          <a:ln w="38100">
            <a:noFill/>
            <a:tailEnd type="triangle"/>
          </a:ln>
        </p:spPr>
        <p:style>
          <a:lnRef idx="3">
            <a:schemeClr val="accent5"/>
          </a:lnRef>
          <a:fillRef idx="0">
            <a:schemeClr val="accent5"/>
          </a:fillRef>
          <a:effectRef idx="2">
            <a:schemeClr val="accent5"/>
          </a:effectRef>
          <a:fontRef idx="minor">
            <a:schemeClr val="tx1"/>
          </a:fontRef>
        </p:style>
        <p:txBody>
          <a:bodyPr anchor="ctr"/>
          <a:lstStyle/>
          <a:p>
            <a:pPr algn="ctr"/>
            <a:endParaRPr lang="en-US" altLang="zh-CN" sz="1557">
              <a:ea typeface="SimSun" panose="02010600030101010101" pitchFamily="2" charset="-122"/>
              <a:cs typeface="Arial" panose="020B0604020202020204" pitchFamily="34" charset="0"/>
            </a:endParaRPr>
          </a:p>
        </p:txBody>
      </p:sp>
      <p:sp>
        <p:nvSpPr>
          <p:cNvPr id="45" name="TextBox 44">
            <a:extLst>
              <a:ext uri="{FF2B5EF4-FFF2-40B4-BE49-F238E27FC236}">
                <a16:creationId xmlns:a16="http://schemas.microsoft.com/office/drawing/2014/main" id="{0C87ACD0-A2B4-2A46-ADCA-19B9495B8AA5}"/>
              </a:ext>
            </a:extLst>
          </p:cNvPr>
          <p:cNvSpPr txBox="1"/>
          <p:nvPr/>
        </p:nvSpPr>
        <p:spPr>
          <a:xfrm>
            <a:off x="9150339" y="4301941"/>
            <a:ext cx="1127232" cy="396583"/>
          </a:xfrm>
          <a:prstGeom prst="rect">
            <a:avLst/>
          </a:prstGeom>
          <a:noFill/>
        </p:spPr>
        <p:txBody>
          <a:bodyPr wrap="none">
            <a:spAutoFit/>
          </a:bodyPr>
          <a:lstStyle/>
          <a:p>
            <a:pPr defTabSz="821588"/>
            <a:r>
              <a:rPr lang="en-US" sz="1977" b="1" noProof="1">
                <a:solidFill>
                  <a:prstClr val="black"/>
                </a:solidFill>
                <a:latin typeface="IBM Plex Mono" panose="020B0509050000000000" pitchFamily="49" charset="77"/>
              </a:rPr>
              <a:t>smooth</a:t>
            </a:r>
          </a:p>
        </p:txBody>
      </p:sp>
      <p:sp>
        <p:nvSpPr>
          <p:cNvPr id="7" name="Rectangle 6">
            <a:extLst>
              <a:ext uri="{FF2B5EF4-FFF2-40B4-BE49-F238E27FC236}">
                <a16:creationId xmlns:a16="http://schemas.microsoft.com/office/drawing/2014/main" id="{E0FCC367-4C57-E546-8824-E5FCE8BBCFA0}"/>
              </a:ext>
            </a:extLst>
          </p:cNvPr>
          <p:cNvSpPr/>
          <p:nvPr/>
        </p:nvSpPr>
        <p:spPr>
          <a:xfrm>
            <a:off x="8248872" y="357545"/>
            <a:ext cx="2799494" cy="1679317"/>
          </a:xfrm>
          <a:prstGeom prst="rect">
            <a:avLst/>
          </a:prstGeom>
          <a:blipFill rotWithShape="1">
            <a:blip r:embed="rId5"/>
            <a:stretch>
              <a:fillRect/>
            </a:stretch>
          </a:blipFill>
          <a:ln w="12700" cmpd="sng">
            <a:solidFill>
              <a:schemeClr val="accent1">
                <a:shade val="50000"/>
              </a:schemeClr>
            </a:solidFill>
            <a:prstDash val="solid"/>
          </a:ln>
          <a:effectLst/>
        </p:spPr>
        <p:style>
          <a:lnRef idx="2">
            <a:schemeClr val="accent1"/>
          </a:lnRef>
          <a:fillRef idx="1">
            <a:schemeClr val="lt1"/>
          </a:fillRef>
          <a:effectRef idx="0">
            <a:schemeClr val="accent1"/>
          </a:effectRef>
          <a:fontRef idx="minor">
            <a:schemeClr val="dk1"/>
          </a:fontRef>
        </p:style>
        <p:txBody>
          <a:bodyPr anchor="ctr"/>
          <a:lstStyle/>
          <a:p>
            <a:pPr algn="ctr"/>
            <a:endParaRPr lang="en-US" altLang="zh-CN" sz="2156">
              <a:solidFill>
                <a:srgbClr val="000000"/>
              </a:solidFill>
              <a:latin typeface="Liberation Sans" charset="0"/>
              <a:ea typeface="SimSun" panose="02010600030101010101" pitchFamily="2" charset="-122"/>
              <a:cs typeface="Arial" panose="020B0604020202020204" pitchFamily="34" charset="0"/>
              <a:sym typeface="Arial" panose="020B0604020202020204" pitchFamily="34" charset="0"/>
            </a:endParaRPr>
          </a:p>
        </p:txBody>
      </p:sp>
      <p:grpSp>
        <p:nvGrpSpPr>
          <p:cNvPr id="31773" name="Group 14">
            <a:extLst>
              <a:ext uri="{FF2B5EF4-FFF2-40B4-BE49-F238E27FC236}">
                <a16:creationId xmlns:a16="http://schemas.microsoft.com/office/drawing/2014/main" id="{8502FCE4-A028-8A43-A892-40A46AD0296D}"/>
              </a:ext>
            </a:extLst>
          </p:cNvPr>
          <p:cNvGrpSpPr>
            <a:grpSpLocks/>
          </p:cNvGrpSpPr>
          <p:nvPr/>
        </p:nvGrpSpPr>
        <p:grpSpPr bwMode="auto">
          <a:xfrm>
            <a:off x="8264086" y="4735558"/>
            <a:ext cx="2769065" cy="1658396"/>
            <a:chOff x="2917" y="729"/>
            <a:chExt cx="8104" cy="4850"/>
          </a:xfrm>
        </p:grpSpPr>
        <p:pic>
          <p:nvPicPr>
            <p:cNvPr id="31774" name="Picture 8">
              <a:extLst>
                <a:ext uri="{FF2B5EF4-FFF2-40B4-BE49-F238E27FC236}">
                  <a16:creationId xmlns:a16="http://schemas.microsoft.com/office/drawing/2014/main" id="{65DC2397-8E71-A646-AA81-9E7970EF7B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083" t="67403" r="67220" b="16164"/>
            <a:stretch>
              <a:fillRect/>
            </a:stretch>
          </p:blipFill>
          <p:spPr bwMode="auto">
            <a:xfrm>
              <a:off x="2917" y="3187"/>
              <a:ext cx="4017" cy="2393"/>
            </a:xfrm>
            <a:prstGeom prst="rect">
              <a:avLst/>
            </a:prstGeom>
            <a:blipFill dpi="0" rotWithShape="1">
              <a:blip r:embed="rId5"/>
              <a:srcRect l="12083" t="67403" r="67220" b="16164"/>
              <a:stretch>
                <a:fillRect/>
              </a:stretch>
            </a:blipFill>
            <a:ln w="12700">
              <a:solidFill>
                <a:srgbClr val="5A85B0"/>
              </a:solidFill>
              <a:round/>
              <a:headEnd/>
              <a:tailEnd/>
            </a:ln>
          </p:spPr>
        </p:pic>
        <p:pic>
          <p:nvPicPr>
            <p:cNvPr id="31775" name="Picture 9">
              <a:extLst>
                <a:ext uri="{FF2B5EF4-FFF2-40B4-BE49-F238E27FC236}">
                  <a16:creationId xmlns:a16="http://schemas.microsoft.com/office/drawing/2014/main" id="{7B2B442B-4F63-DD44-815E-3DE9DBE3B3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012" t="17252" r="67291" b="66313"/>
            <a:stretch>
              <a:fillRect/>
            </a:stretch>
          </p:blipFill>
          <p:spPr bwMode="auto">
            <a:xfrm>
              <a:off x="2917" y="729"/>
              <a:ext cx="4017" cy="2393"/>
            </a:xfrm>
            <a:prstGeom prst="rect">
              <a:avLst/>
            </a:prstGeom>
            <a:blipFill dpi="0" rotWithShape="1">
              <a:blip r:embed="rId5"/>
              <a:srcRect l="12012" t="17252" r="67291" b="66313"/>
              <a:stretch>
                <a:fillRect/>
              </a:stretch>
            </a:blipFill>
            <a:ln w="12700">
              <a:solidFill>
                <a:srgbClr val="5A85B0"/>
              </a:solidFill>
              <a:round/>
              <a:headEnd/>
              <a:tailEnd/>
            </a:ln>
          </p:spPr>
        </p:pic>
        <p:pic>
          <p:nvPicPr>
            <p:cNvPr id="31776" name="Picture 12">
              <a:extLst>
                <a:ext uri="{FF2B5EF4-FFF2-40B4-BE49-F238E27FC236}">
                  <a16:creationId xmlns:a16="http://schemas.microsoft.com/office/drawing/2014/main" id="{0ECBE454-2E7A-BA49-A34D-AD8F5339F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9499" t="67052" r="19804" b="16513"/>
            <a:stretch>
              <a:fillRect/>
            </a:stretch>
          </p:blipFill>
          <p:spPr bwMode="auto">
            <a:xfrm>
              <a:off x="7005" y="3187"/>
              <a:ext cx="4017" cy="2393"/>
            </a:xfrm>
            <a:prstGeom prst="rect">
              <a:avLst/>
            </a:prstGeom>
            <a:blipFill dpi="0" rotWithShape="1">
              <a:blip r:embed="rId5"/>
              <a:srcRect l="59499" t="67052" r="19804" b="16513"/>
              <a:stretch>
                <a:fillRect/>
              </a:stretch>
            </a:blipFill>
            <a:ln w="12700">
              <a:solidFill>
                <a:srgbClr val="5A85B0"/>
              </a:solidFill>
              <a:round/>
              <a:headEnd/>
              <a:tailEnd/>
            </a:ln>
          </p:spPr>
        </p:pic>
        <p:pic>
          <p:nvPicPr>
            <p:cNvPr id="31777" name="Picture 13">
              <a:extLst>
                <a:ext uri="{FF2B5EF4-FFF2-40B4-BE49-F238E27FC236}">
                  <a16:creationId xmlns:a16="http://schemas.microsoft.com/office/drawing/2014/main" id="{80EEE853-F306-4945-ADD9-AB1FCDEC2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9169" t="17108" r="20135" b="66457"/>
            <a:stretch>
              <a:fillRect/>
            </a:stretch>
          </p:blipFill>
          <p:spPr bwMode="auto">
            <a:xfrm>
              <a:off x="7005" y="729"/>
              <a:ext cx="4017" cy="2393"/>
            </a:xfrm>
            <a:prstGeom prst="rect">
              <a:avLst/>
            </a:prstGeom>
            <a:blipFill dpi="0" rotWithShape="1">
              <a:blip r:embed="rId5"/>
              <a:srcRect l="59169" t="17108" r="20135" b="66457"/>
              <a:stretch>
                <a:fillRect/>
              </a:stretch>
            </a:blipFill>
            <a:ln w="12700">
              <a:solidFill>
                <a:srgbClr val="5A85B0"/>
              </a:solidFill>
              <a:round/>
              <a:headEnd/>
              <a:tailEnd/>
            </a:ln>
          </p:spPr>
        </p:pic>
      </p:grpSp>
      <p:pic>
        <p:nvPicPr>
          <p:cNvPr id="31778" name="Picture 27">
            <a:extLst>
              <a:ext uri="{FF2B5EF4-FFF2-40B4-BE49-F238E27FC236}">
                <a16:creationId xmlns:a16="http://schemas.microsoft.com/office/drawing/2014/main" id="{368E7910-BD3F-B747-B37B-21A1076838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634" y="252945"/>
            <a:ext cx="2814709" cy="186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8">
            <a:extLst>
              <a:ext uri="{FF2B5EF4-FFF2-40B4-BE49-F238E27FC236}">
                <a16:creationId xmlns:a16="http://schemas.microsoft.com/office/drawing/2014/main" id="{06B0FCF8-8657-9145-93A1-6F2FE46B26E5}"/>
              </a:ext>
            </a:extLst>
          </p:cNvPr>
          <p:cNvSpPr>
            <a:spLocks noGrp="1" noChangeArrowheads="1"/>
          </p:cNvSpPr>
          <p:nvPr>
            <p:ph type="title"/>
          </p:nvPr>
        </p:nvSpPr>
        <p:spPr bwMode="auto">
          <a:xfrm>
            <a:off x="1166456" y="0"/>
            <a:ext cx="9859088" cy="1143001"/>
          </a:xfrm>
        </p:spPr>
        <p:txBody>
          <a:bodyPr vert="horz" wrap="square" lIns="109545" tIns="54773" rIns="109545" bIns="54773" numCol="1" rtlCol="0" anchor="ctr" compatLnSpc="1">
            <a:prstTxWarp prst="textNoShape">
              <a:avLst/>
            </a:prstTxWarp>
            <a:normAutofit/>
          </a:bodyPr>
          <a:lstStyle/>
          <a:p>
            <a:pPr algn="ctr"/>
            <a:r>
              <a:rPr lang="en-US" altLang="en-US" sz="4000" dirty="0">
                <a:solidFill>
                  <a:srgbClr val="2A3E74"/>
                </a:solidFill>
                <a:latin typeface="Franklin Gothic Medium" panose="020B0603020102020204" pitchFamily="34" charset="0"/>
              </a:rPr>
              <a:t>Accessing data cubes with STAC</a:t>
            </a:r>
          </a:p>
        </p:txBody>
      </p:sp>
      <p:grpSp>
        <p:nvGrpSpPr>
          <p:cNvPr id="33794" name="Group 38">
            <a:extLst>
              <a:ext uri="{FF2B5EF4-FFF2-40B4-BE49-F238E27FC236}">
                <a16:creationId xmlns:a16="http://schemas.microsoft.com/office/drawing/2014/main" id="{738D0FCB-A8FD-A849-A6AF-51E9C4F11F08}"/>
              </a:ext>
            </a:extLst>
          </p:cNvPr>
          <p:cNvGrpSpPr>
            <a:grpSpLocks/>
          </p:cNvGrpSpPr>
          <p:nvPr/>
        </p:nvGrpSpPr>
        <p:grpSpPr bwMode="auto">
          <a:xfrm>
            <a:off x="1217807" y="1084044"/>
            <a:ext cx="9756389" cy="5497811"/>
            <a:chOff x="718" y="1403"/>
            <a:chExt cx="12827" cy="7227"/>
          </a:xfrm>
        </p:grpSpPr>
        <p:grpSp>
          <p:nvGrpSpPr>
            <p:cNvPr id="33795" name="Group 20">
              <a:extLst>
                <a:ext uri="{FF2B5EF4-FFF2-40B4-BE49-F238E27FC236}">
                  <a16:creationId xmlns:a16="http://schemas.microsoft.com/office/drawing/2014/main" id="{5B597EA6-67AE-BE4A-BA09-B0B45BE8570D}"/>
                </a:ext>
              </a:extLst>
            </p:cNvPr>
            <p:cNvGrpSpPr>
              <a:grpSpLocks/>
            </p:cNvGrpSpPr>
            <p:nvPr/>
          </p:nvGrpSpPr>
          <p:grpSpPr bwMode="auto">
            <a:xfrm>
              <a:off x="882" y="4399"/>
              <a:ext cx="3700" cy="2452"/>
              <a:chOff x="642" y="4023"/>
              <a:chExt cx="4280" cy="2836"/>
            </a:xfrm>
          </p:grpSpPr>
          <p:pic>
            <p:nvPicPr>
              <p:cNvPr id="33796" name="Picture 2">
                <a:extLst>
                  <a:ext uri="{FF2B5EF4-FFF2-40B4-BE49-F238E27FC236}">
                    <a16:creationId xmlns:a16="http://schemas.microsoft.com/office/drawing/2014/main" id="{C77CB891-4F11-7F4B-88CC-22AB0467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 y="4023"/>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a:extLst>
                  <a:ext uri="{FF2B5EF4-FFF2-40B4-BE49-F238E27FC236}">
                    <a16:creationId xmlns:a16="http://schemas.microsoft.com/office/drawing/2014/main" id="{E22C1423-5D48-8443-8FC7-50606EE43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 y="5185"/>
                <a:ext cx="1856" cy="1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798" name="Picture 3">
              <a:extLst>
                <a:ext uri="{FF2B5EF4-FFF2-40B4-BE49-F238E27FC236}">
                  <a16:creationId xmlns:a16="http://schemas.microsoft.com/office/drawing/2014/main" id="{1B979D2D-C094-5F46-8E46-5C02F975E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 y="5836"/>
              <a:ext cx="3700" cy="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9" name="Group 28">
              <a:extLst>
                <a:ext uri="{FF2B5EF4-FFF2-40B4-BE49-F238E27FC236}">
                  <a16:creationId xmlns:a16="http://schemas.microsoft.com/office/drawing/2014/main" id="{D7C3B1F8-BEF5-FA4C-8E73-E90731E0865A}"/>
                </a:ext>
              </a:extLst>
            </p:cNvPr>
            <p:cNvGrpSpPr>
              <a:grpSpLocks/>
            </p:cNvGrpSpPr>
            <p:nvPr/>
          </p:nvGrpSpPr>
          <p:grpSpPr bwMode="auto">
            <a:xfrm>
              <a:off x="9617" y="4373"/>
              <a:ext cx="3700" cy="2452"/>
              <a:chOff x="9403" y="6036"/>
              <a:chExt cx="4280" cy="2836"/>
            </a:xfrm>
          </p:grpSpPr>
          <p:pic>
            <p:nvPicPr>
              <p:cNvPr id="33800" name="Picture 7">
                <a:extLst>
                  <a:ext uri="{FF2B5EF4-FFF2-40B4-BE49-F238E27FC236}">
                    <a16:creationId xmlns:a16="http://schemas.microsoft.com/office/drawing/2014/main" id="{977B2596-3772-4443-ACB2-7D7CD8FAC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 y="6036"/>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8">
                <a:extLst>
                  <a:ext uri="{FF2B5EF4-FFF2-40B4-BE49-F238E27FC236}">
                    <a16:creationId xmlns:a16="http://schemas.microsoft.com/office/drawing/2014/main" id="{F6A14E67-0352-A241-9E7E-3404FC6E3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4" y="6942"/>
                <a:ext cx="1405"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02" name="Group 27">
              <a:extLst>
                <a:ext uri="{FF2B5EF4-FFF2-40B4-BE49-F238E27FC236}">
                  <a16:creationId xmlns:a16="http://schemas.microsoft.com/office/drawing/2014/main" id="{8425E264-5D7B-5D45-A92B-CD2D72D2821F}"/>
                </a:ext>
              </a:extLst>
            </p:cNvPr>
            <p:cNvGrpSpPr>
              <a:grpSpLocks/>
            </p:cNvGrpSpPr>
            <p:nvPr/>
          </p:nvGrpSpPr>
          <p:grpSpPr bwMode="auto">
            <a:xfrm>
              <a:off x="9845" y="1441"/>
              <a:ext cx="3700" cy="2452"/>
              <a:chOff x="9202" y="624"/>
              <a:chExt cx="4280" cy="2836"/>
            </a:xfrm>
          </p:grpSpPr>
          <p:pic>
            <p:nvPicPr>
              <p:cNvPr id="33803" name="Picture 10">
                <a:extLst>
                  <a:ext uri="{FF2B5EF4-FFF2-40B4-BE49-F238E27FC236}">
                    <a16:creationId xmlns:a16="http://schemas.microsoft.com/office/drawing/2014/main" id="{2CE850F6-9471-F04B-83E2-E0B84FE97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 y="624"/>
                <a:ext cx="4280"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11">
                <a:extLst>
                  <a:ext uri="{FF2B5EF4-FFF2-40B4-BE49-F238E27FC236}">
                    <a16:creationId xmlns:a16="http://schemas.microsoft.com/office/drawing/2014/main" id="{60777226-6D98-EB49-8B6F-124D20453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9" y="1442"/>
                <a:ext cx="1662" cy="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Conector de Seta Reta 7">
              <a:extLst>
                <a:ext uri="{FF2B5EF4-FFF2-40B4-BE49-F238E27FC236}">
                  <a16:creationId xmlns:a16="http://schemas.microsoft.com/office/drawing/2014/main" id="{3C7C6D84-BA44-1A40-9455-11749ED9F8BC}"/>
                </a:ext>
              </a:extLst>
            </p:cNvPr>
            <p:cNvCxnSpPr/>
            <p:nvPr/>
          </p:nvCxnSpPr>
          <p:spPr>
            <a:xfrm flipH="1">
              <a:off x="8507" y="2966"/>
              <a:ext cx="1033" cy="127"/>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Conector de Seta Reta 7">
              <a:extLst>
                <a:ext uri="{FF2B5EF4-FFF2-40B4-BE49-F238E27FC236}">
                  <a16:creationId xmlns:a16="http://schemas.microsoft.com/office/drawing/2014/main" id="{6A33D341-609C-1E46-B864-4C92580A553C}"/>
                </a:ext>
              </a:extLst>
            </p:cNvPr>
            <p:cNvCxnSpPr/>
            <p:nvPr/>
          </p:nvCxnSpPr>
          <p:spPr>
            <a:xfrm flipH="1" flipV="1">
              <a:off x="8696" y="4800"/>
              <a:ext cx="996" cy="407"/>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Conector de Seta Reta 7">
              <a:extLst>
                <a:ext uri="{FF2B5EF4-FFF2-40B4-BE49-F238E27FC236}">
                  <a16:creationId xmlns:a16="http://schemas.microsoft.com/office/drawing/2014/main" id="{819E0F02-B161-9248-AD77-EE4B6B55DF4A}"/>
                </a:ext>
              </a:extLst>
            </p:cNvPr>
            <p:cNvCxnSpPr/>
            <p:nvPr/>
          </p:nvCxnSpPr>
          <p:spPr>
            <a:xfrm>
              <a:off x="4795" y="2941"/>
              <a:ext cx="1096" cy="112"/>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Conector de Seta Reta 7">
              <a:extLst>
                <a:ext uri="{FF2B5EF4-FFF2-40B4-BE49-F238E27FC236}">
                  <a16:creationId xmlns:a16="http://schemas.microsoft.com/office/drawing/2014/main" id="{3BEF2B05-D66C-294C-8FD3-658B985CAF7B}"/>
                </a:ext>
              </a:extLst>
            </p:cNvPr>
            <p:cNvCxnSpPr/>
            <p:nvPr/>
          </p:nvCxnSpPr>
          <p:spPr>
            <a:xfrm flipV="1">
              <a:off x="4820" y="4684"/>
              <a:ext cx="1044" cy="435"/>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Conector de Seta Reta 7">
              <a:extLst>
                <a:ext uri="{FF2B5EF4-FFF2-40B4-BE49-F238E27FC236}">
                  <a16:creationId xmlns:a16="http://schemas.microsoft.com/office/drawing/2014/main" id="{4BE4DB89-FFB7-894D-BDD6-BCFC10633524}"/>
                </a:ext>
              </a:extLst>
            </p:cNvPr>
            <p:cNvCxnSpPr/>
            <p:nvPr/>
          </p:nvCxnSpPr>
          <p:spPr>
            <a:xfrm flipV="1">
              <a:off x="7187" y="5067"/>
              <a:ext cx="0" cy="894"/>
            </a:xfrm>
            <a:prstGeom prst="straightConnector1">
              <a:avLst/>
            </a:prstGeom>
            <a:noFill/>
            <a:ln w="76200" cap="flat">
              <a:solidFill>
                <a:srgbClr val="0261A8"/>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3810" name="Picture 9">
              <a:extLst>
                <a:ext uri="{FF2B5EF4-FFF2-40B4-BE49-F238E27FC236}">
                  <a16:creationId xmlns:a16="http://schemas.microsoft.com/office/drawing/2014/main" id="{06C2026C-0BD5-0549-87C3-0FF1ACCC65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3" y="2208"/>
              <a:ext cx="2692"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1" name="Picture 21">
              <a:extLst>
                <a:ext uri="{FF2B5EF4-FFF2-40B4-BE49-F238E27FC236}">
                  <a16:creationId xmlns:a16="http://schemas.microsoft.com/office/drawing/2014/main" id="{3E09092E-862A-1648-8818-2C060343D1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4" y="5053"/>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2" name="Picture 22">
              <a:extLst>
                <a:ext uri="{FF2B5EF4-FFF2-40B4-BE49-F238E27FC236}">
                  <a16:creationId xmlns:a16="http://schemas.microsoft.com/office/drawing/2014/main" id="{B1082D0E-6C0F-AD41-BF04-BEA52953E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5" y="4889"/>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3" name="Picture 23">
              <a:extLst>
                <a:ext uri="{FF2B5EF4-FFF2-40B4-BE49-F238E27FC236}">
                  <a16:creationId xmlns:a16="http://schemas.microsoft.com/office/drawing/2014/main" id="{22E31953-8C93-E840-8EF9-5C65CF7C87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3" y="1692"/>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4" name="Picture 24">
              <a:extLst>
                <a:ext uri="{FF2B5EF4-FFF2-40B4-BE49-F238E27FC236}">
                  <a16:creationId xmlns:a16="http://schemas.microsoft.com/office/drawing/2014/main" id="{85BBD67E-3EE4-6844-8BF7-D5BCAE51E9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1" y="3718"/>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15" name="Group 31">
              <a:extLst>
                <a:ext uri="{FF2B5EF4-FFF2-40B4-BE49-F238E27FC236}">
                  <a16:creationId xmlns:a16="http://schemas.microsoft.com/office/drawing/2014/main" id="{7A98696F-D954-8947-9D8C-1B023DACBE1A}"/>
                </a:ext>
              </a:extLst>
            </p:cNvPr>
            <p:cNvGrpSpPr>
              <a:grpSpLocks/>
            </p:cNvGrpSpPr>
            <p:nvPr/>
          </p:nvGrpSpPr>
          <p:grpSpPr bwMode="auto">
            <a:xfrm>
              <a:off x="718" y="1403"/>
              <a:ext cx="3700" cy="2452"/>
              <a:chOff x="894" y="1873"/>
              <a:chExt cx="3700" cy="2452"/>
            </a:xfrm>
          </p:grpSpPr>
          <p:pic>
            <p:nvPicPr>
              <p:cNvPr id="33816" name="Picture 1">
                <a:extLst>
                  <a:ext uri="{FF2B5EF4-FFF2-40B4-BE49-F238E27FC236}">
                    <a16:creationId xmlns:a16="http://schemas.microsoft.com/office/drawing/2014/main" id="{8BC959BC-28D8-2949-83DD-B77748E3F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 y="1873"/>
                <a:ext cx="3700" cy="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7" name="Picture 25">
                <a:extLst>
                  <a:ext uri="{FF2B5EF4-FFF2-40B4-BE49-F238E27FC236}">
                    <a16:creationId xmlns:a16="http://schemas.microsoft.com/office/drawing/2014/main" id="{FAFAB09D-6ABA-0E48-97A1-522AC51C65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3606" t="10001" r="61317" b="10057"/>
              <a:stretch>
                <a:fillRect/>
              </a:stretch>
            </p:blipFill>
            <p:spPr bwMode="auto">
              <a:xfrm>
                <a:off x="1923" y="2571"/>
                <a:ext cx="1469" cy="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818" name="Text Box 29">
              <a:extLst>
                <a:ext uri="{FF2B5EF4-FFF2-40B4-BE49-F238E27FC236}">
                  <a16:creationId xmlns:a16="http://schemas.microsoft.com/office/drawing/2014/main" id="{00AFE65E-F2D5-D94A-A204-010524A14F20}"/>
                </a:ext>
              </a:extLst>
            </p:cNvPr>
            <p:cNvSpPr txBox="1">
              <a:spLocks noChangeArrowheads="1"/>
            </p:cNvSpPr>
            <p:nvPr/>
          </p:nvSpPr>
          <p:spPr bwMode="auto">
            <a:xfrm>
              <a:off x="944" y="3646"/>
              <a:ext cx="2992"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Digital Earth Africa</a:t>
              </a:r>
            </a:p>
          </p:txBody>
        </p:sp>
        <p:sp>
          <p:nvSpPr>
            <p:cNvPr id="33819" name="Text Box 30">
              <a:extLst>
                <a:ext uri="{FF2B5EF4-FFF2-40B4-BE49-F238E27FC236}">
                  <a16:creationId xmlns:a16="http://schemas.microsoft.com/office/drawing/2014/main" id="{942502FF-2945-BF4F-97D4-818F1BD0D7F9}"/>
                </a:ext>
              </a:extLst>
            </p:cNvPr>
            <p:cNvSpPr txBox="1">
              <a:spLocks noChangeArrowheads="1"/>
            </p:cNvSpPr>
            <p:nvPr/>
          </p:nvSpPr>
          <p:spPr bwMode="auto">
            <a:xfrm>
              <a:off x="1482" y="6629"/>
              <a:ext cx="2261"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Earth on AWS</a:t>
              </a:r>
            </a:p>
          </p:txBody>
        </p:sp>
        <p:sp>
          <p:nvSpPr>
            <p:cNvPr id="33820" name="Text Box 32">
              <a:extLst>
                <a:ext uri="{FF2B5EF4-FFF2-40B4-BE49-F238E27FC236}">
                  <a16:creationId xmlns:a16="http://schemas.microsoft.com/office/drawing/2014/main" id="{CD3E5D93-CE4A-5E4D-A346-15971CFCE9E1}"/>
                </a:ext>
              </a:extLst>
            </p:cNvPr>
            <p:cNvSpPr txBox="1">
              <a:spLocks noChangeArrowheads="1"/>
            </p:cNvSpPr>
            <p:nvPr/>
          </p:nvSpPr>
          <p:spPr bwMode="auto">
            <a:xfrm>
              <a:off x="10783" y="6629"/>
              <a:ext cx="1112"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SEPAL</a:t>
              </a:r>
            </a:p>
          </p:txBody>
        </p:sp>
        <p:sp>
          <p:nvSpPr>
            <p:cNvPr id="33821" name="Text Box 33">
              <a:extLst>
                <a:ext uri="{FF2B5EF4-FFF2-40B4-BE49-F238E27FC236}">
                  <a16:creationId xmlns:a16="http://schemas.microsoft.com/office/drawing/2014/main" id="{335698EA-55E5-D044-9C1B-CA4A153DC11C}"/>
                </a:ext>
              </a:extLst>
            </p:cNvPr>
            <p:cNvSpPr txBox="1">
              <a:spLocks noChangeArrowheads="1"/>
            </p:cNvSpPr>
            <p:nvPr/>
          </p:nvSpPr>
          <p:spPr bwMode="auto">
            <a:xfrm>
              <a:off x="10250" y="3646"/>
              <a:ext cx="2657"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Brazil Data Cube</a:t>
              </a:r>
            </a:p>
          </p:txBody>
        </p:sp>
        <p:pic>
          <p:nvPicPr>
            <p:cNvPr id="33822" name="Picture 34">
              <a:extLst>
                <a:ext uri="{FF2B5EF4-FFF2-40B4-BE49-F238E27FC236}">
                  <a16:creationId xmlns:a16="http://schemas.microsoft.com/office/drawing/2014/main" id="{E8694E5C-D0C2-0349-9AEB-1C1F795D42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8" y="6767"/>
              <a:ext cx="1788" cy="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3" name="Text Box 35">
              <a:extLst>
                <a:ext uri="{FF2B5EF4-FFF2-40B4-BE49-F238E27FC236}">
                  <a16:creationId xmlns:a16="http://schemas.microsoft.com/office/drawing/2014/main" id="{ADC6D76A-BFD2-5F4C-A565-D34FA1968B1C}"/>
                </a:ext>
              </a:extLst>
            </p:cNvPr>
            <p:cNvSpPr txBox="1">
              <a:spLocks noChangeArrowheads="1"/>
            </p:cNvSpPr>
            <p:nvPr/>
          </p:nvSpPr>
          <p:spPr bwMode="auto">
            <a:xfrm>
              <a:off x="6120" y="8073"/>
              <a:ext cx="1917"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156">
                  <a:latin typeface="Latin Modern Sans" charset="0"/>
                </a:rPr>
                <a:t>AI for Earth</a:t>
              </a:r>
            </a:p>
          </p:txBody>
        </p:sp>
        <p:pic>
          <p:nvPicPr>
            <p:cNvPr id="33824" name="Picture 36">
              <a:extLst>
                <a:ext uri="{FF2B5EF4-FFF2-40B4-BE49-F238E27FC236}">
                  <a16:creationId xmlns:a16="http://schemas.microsoft.com/office/drawing/2014/main" id="{D3D9CBDC-8884-1640-91E1-595A95ECD4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4" y="2926"/>
              <a:ext cx="1812" cy="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Slide Number Placeholder 39">
            <a:extLst>
              <a:ext uri="{FF2B5EF4-FFF2-40B4-BE49-F238E27FC236}">
                <a16:creationId xmlns:a16="http://schemas.microsoft.com/office/drawing/2014/main" id="{8E8CD0BF-988F-CF4A-B089-9147295797FA}"/>
              </a:ext>
            </a:extLst>
          </p:cNvPr>
          <p:cNvSpPr>
            <a:spLocks noGrp="1"/>
          </p:cNvSpPr>
          <p:nvPr>
            <p:ph type="sldNum" sz="quarter" idx="12"/>
          </p:nvPr>
        </p:nvSpPr>
        <p:spPr/>
        <p:txBody>
          <a:bodyPr/>
          <a:lstStyle/>
          <a:p>
            <a:fld id="{8C20C25B-1A20-EE48-AFCE-09E8EA0D88B0}" type="slidenum">
              <a:rPr lang="zh-CN" altLang="en-US"/>
              <a:pPr/>
              <a:t>11</a:t>
            </a:fld>
            <a:endParaRPr lang="zh-CN" altLang="en-US"/>
          </a:p>
        </p:txBody>
      </p:sp>
      <p:pic>
        <p:nvPicPr>
          <p:cNvPr id="35" name="Google Shape;324;gd015da3983_1_248" descr="A picture containing text&#10;&#10;Description automatically generated">
            <a:extLst>
              <a:ext uri="{FF2B5EF4-FFF2-40B4-BE49-F238E27FC236}">
                <a16:creationId xmlns:a16="http://schemas.microsoft.com/office/drawing/2014/main" id="{84A2BFD3-6FC8-0A40-A3AC-205AF81AF85F}"/>
              </a:ext>
            </a:extLst>
          </p:cNvPr>
          <p:cNvPicPr preferRelativeResize="0"/>
          <p:nvPr/>
        </p:nvPicPr>
        <p:blipFill rotWithShape="1">
          <a:blip r:embed="rId11">
            <a:alphaModFix/>
          </a:blip>
          <a:srcRect/>
          <a:stretch/>
        </p:blipFill>
        <p:spPr>
          <a:xfrm>
            <a:off x="136107" y="39536"/>
            <a:ext cx="1290221" cy="1202294"/>
          </a:xfrm>
          <a:prstGeom prst="rect">
            <a:avLst/>
          </a:prstGeom>
          <a:noFill/>
          <a:ln>
            <a:noFill/>
          </a:ln>
        </p:spPr>
      </p:pic>
      <p:pic>
        <p:nvPicPr>
          <p:cNvPr id="36" name="Picture 2">
            <a:extLst>
              <a:ext uri="{FF2B5EF4-FFF2-40B4-BE49-F238E27FC236}">
                <a16:creationId xmlns:a16="http://schemas.microsoft.com/office/drawing/2014/main" id="{1746B9DF-DFC1-4844-B43E-9D585AA793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74678" y="14098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a:extLst>
              <a:ext uri="{FF2B5EF4-FFF2-40B4-BE49-F238E27FC236}">
                <a16:creationId xmlns:a16="http://schemas.microsoft.com/office/drawing/2014/main" id="{02EC9874-90E4-3A4B-82AE-E31056C93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153"/>
          <a:stretch>
            <a:fillRect/>
          </a:stretch>
        </p:blipFill>
        <p:spPr bwMode="auto">
          <a:xfrm>
            <a:off x="1096089" y="1873304"/>
            <a:ext cx="9796327" cy="391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2" name="Picture 3">
            <a:extLst>
              <a:ext uri="{FF2B5EF4-FFF2-40B4-BE49-F238E27FC236}">
                <a16:creationId xmlns:a16="http://schemas.microsoft.com/office/drawing/2014/main" id="{1303277F-840B-AE4E-91AF-810E4E26D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642" b="89009"/>
          <a:stretch>
            <a:fillRect/>
          </a:stretch>
        </p:blipFill>
        <p:spPr bwMode="auto">
          <a:xfrm>
            <a:off x="3089207" y="1422569"/>
            <a:ext cx="5811993" cy="46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E574CCDA-C42A-624C-998D-1284C5E87663}"/>
              </a:ext>
            </a:extLst>
          </p:cNvPr>
          <p:cNvSpPr>
            <a:spLocks noGrp="1"/>
          </p:cNvSpPr>
          <p:nvPr>
            <p:ph type="sldNum" sz="quarter" idx="12"/>
          </p:nvPr>
        </p:nvSpPr>
        <p:spPr/>
        <p:txBody>
          <a:bodyPr/>
          <a:lstStyle/>
          <a:p>
            <a:fld id="{C003CAB1-5A9A-C046-A313-EC8148EB5B7C}" type="slidenum">
              <a:rPr lang="zh-CN" altLang="en-US"/>
              <a:pPr/>
              <a:t>12</a:t>
            </a:fld>
            <a:endParaRPr lang="zh-CN" altLang="en-US"/>
          </a:p>
        </p:txBody>
      </p:sp>
      <p:pic>
        <p:nvPicPr>
          <p:cNvPr id="6" name="Google Shape;324;gd015da3983_1_248" descr="A picture containing text&#10;&#10;Description automatically generated">
            <a:extLst>
              <a:ext uri="{FF2B5EF4-FFF2-40B4-BE49-F238E27FC236}">
                <a16:creationId xmlns:a16="http://schemas.microsoft.com/office/drawing/2014/main" id="{DBE65118-1090-1541-B600-04E689AE594E}"/>
              </a:ext>
            </a:extLst>
          </p:cNvPr>
          <p:cNvPicPr preferRelativeResize="0"/>
          <p:nvPr/>
        </p:nvPicPr>
        <p:blipFill rotWithShape="1">
          <a:blip r:embed="rId4">
            <a:alphaModFix/>
          </a:blip>
          <a:srcRect/>
          <a:stretch/>
        </p:blipFill>
        <p:spPr>
          <a:xfrm>
            <a:off x="136107" y="39536"/>
            <a:ext cx="1290221" cy="1202294"/>
          </a:xfrm>
          <a:prstGeom prst="rect">
            <a:avLst/>
          </a:prstGeom>
          <a:noFill/>
          <a:ln>
            <a:noFill/>
          </a:ln>
        </p:spPr>
      </p:pic>
      <p:pic>
        <p:nvPicPr>
          <p:cNvPr id="7" name="Picture 2">
            <a:extLst>
              <a:ext uri="{FF2B5EF4-FFF2-40B4-BE49-F238E27FC236}">
                <a16:creationId xmlns:a16="http://schemas.microsoft.com/office/drawing/2014/main" id="{BC0FF776-2D19-2547-9B71-0BE6C3394C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4678" y="14098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1">
            <a:extLst>
              <a:ext uri="{FF2B5EF4-FFF2-40B4-BE49-F238E27FC236}">
                <a16:creationId xmlns:a16="http://schemas.microsoft.com/office/drawing/2014/main" id="{F79A4793-16DC-9E47-AF15-F627C582F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297" y="983557"/>
            <a:ext cx="7386320" cy="35370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Rectangle 4">
            <a:extLst>
              <a:ext uri="{FF2B5EF4-FFF2-40B4-BE49-F238E27FC236}">
                <a16:creationId xmlns:a16="http://schemas.microsoft.com/office/drawing/2014/main" id="{4E67B1E7-25F6-7B44-8AB7-FDEAFCC21EE3}"/>
              </a:ext>
            </a:extLst>
          </p:cNvPr>
          <p:cNvSpPr/>
          <p:nvPr/>
        </p:nvSpPr>
        <p:spPr>
          <a:xfrm>
            <a:off x="1743635" y="363684"/>
            <a:ext cx="8704730" cy="646331"/>
          </a:xfrm>
          <a:prstGeom prst="rect">
            <a:avLst/>
          </a:prstGeom>
          <a:noFill/>
        </p:spPr>
        <p:txBody>
          <a:bodyPr wrap="square">
            <a:spAutoFit/>
          </a:bodyPr>
          <a:lstStyle/>
          <a:p>
            <a:pPr algn="ctr">
              <a:spcAft>
                <a:spcPts val="600"/>
              </a:spcAft>
            </a:pPr>
            <a:r>
              <a:rPr lang="en-US" sz="3600" dirty="0">
                <a:solidFill>
                  <a:srgbClr val="19326C"/>
                </a:solidFill>
                <a:latin typeface="Franklin Gothic Medium" panose="020B0603020102020204" pitchFamily="34" charset="0"/>
                <a:cs typeface="Calibri"/>
              </a:rPr>
              <a:t>I</a:t>
            </a:r>
            <a:r>
              <a:rPr lang="bg-BG" sz="3600" u="none" dirty="0" err="1">
                <a:solidFill>
                  <a:srgbClr val="19326C"/>
                </a:solidFill>
                <a:latin typeface="Franklin Gothic Medium" panose="020B0603020102020204" pitchFamily="34" charset="0"/>
                <a:cs typeface="Calibri"/>
              </a:rPr>
              <a:t>mage</a:t>
            </a:r>
            <a:r>
              <a:rPr lang="bg-BG" sz="3600" u="none" dirty="0">
                <a:solidFill>
                  <a:srgbClr val="19326C"/>
                </a:solidFill>
                <a:latin typeface="Franklin Gothic Medium" panose="020B0603020102020204" pitchFamily="34" charset="0"/>
                <a:cs typeface="Calibri"/>
              </a:rPr>
              <a:t> time </a:t>
            </a:r>
            <a:r>
              <a:rPr lang="bg-BG" sz="3600" u="none" dirty="0" err="1">
                <a:solidFill>
                  <a:srgbClr val="19326C"/>
                </a:solidFill>
                <a:latin typeface="Franklin Gothic Medium" panose="020B0603020102020204" pitchFamily="34" charset="0"/>
                <a:cs typeface="Calibri"/>
              </a:rPr>
              <a:t>series</a:t>
            </a:r>
            <a:r>
              <a:rPr lang="bg-BG" sz="3600" u="none" dirty="0">
                <a:solidFill>
                  <a:srgbClr val="19326C"/>
                </a:solidFill>
                <a:latin typeface="Franklin Gothic Medium" panose="020B0603020102020204" pitchFamily="34" charset="0"/>
                <a:cs typeface="Calibri"/>
              </a:rPr>
              <a:t> </a:t>
            </a:r>
            <a:r>
              <a:rPr lang="en-US" sz="3600" u="none" dirty="0">
                <a:solidFill>
                  <a:srgbClr val="19326C"/>
                </a:solidFill>
                <a:latin typeface="Franklin Gothic Medium" panose="020B0603020102020204" pitchFamily="34" charset="0"/>
                <a:cs typeface="Calibri"/>
              </a:rPr>
              <a:t>samples as R objects</a:t>
            </a:r>
            <a:endParaRPr lang="en-US" sz="3600" u="none" dirty="0">
              <a:solidFill>
                <a:srgbClr val="7F0001"/>
              </a:solidFill>
              <a:latin typeface="Franklin Gothic Medium" panose="020B0603020102020204" pitchFamily="34" charset="0"/>
              <a:cs typeface="Calibri"/>
            </a:endParaRPr>
          </a:p>
        </p:txBody>
      </p:sp>
      <p:pic>
        <p:nvPicPr>
          <p:cNvPr id="6" name="Picture 2">
            <a:extLst>
              <a:ext uri="{FF2B5EF4-FFF2-40B4-BE49-F238E27FC236}">
                <a16:creationId xmlns:a16="http://schemas.microsoft.com/office/drawing/2014/main" id="{003B03C3-F97B-FB40-8F07-07230E66F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78" y="19107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a:extLst>
              <a:ext uri="{FF2B5EF4-FFF2-40B4-BE49-F238E27FC236}">
                <a16:creationId xmlns:a16="http://schemas.microsoft.com/office/drawing/2014/main" id="{B505DBA9-9D03-0948-8BCA-A625F3505743}"/>
              </a:ext>
            </a:extLst>
          </p:cNvPr>
          <p:cNvPicPr>
            <a:picLocks noChangeAspect="1"/>
          </p:cNvPicPr>
          <p:nvPr/>
        </p:nvPicPr>
        <p:blipFill>
          <a:blip r:embed="rId5"/>
          <a:stretch>
            <a:fillRect/>
          </a:stretch>
        </p:blipFill>
        <p:spPr>
          <a:xfrm>
            <a:off x="1480457" y="4651178"/>
            <a:ext cx="10233924" cy="2102831"/>
          </a:xfrm>
          <a:prstGeom prst="rect">
            <a:avLst/>
          </a:prstGeom>
          <a:ln>
            <a:solidFill>
              <a:schemeClr val="accent1">
                <a:lumMod val="50000"/>
              </a:schemeClr>
            </a:solidFill>
          </a:ln>
        </p:spPr>
      </p:pic>
      <p:pic>
        <p:nvPicPr>
          <p:cNvPr id="9" name="Google Shape;324;gd015da3983_1_248" descr="A picture containing text&#10;&#10;Description automatically generated">
            <a:extLst>
              <a:ext uri="{FF2B5EF4-FFF2-40B4-BE49-F238E27FC236}">
                <a16:creationId xmlns:a16="http://schemas.microsoft.com/office/drawing/2014/main" id="{B91053B5-F5B4-9A41-BF6C-4E1D22FDDCD4}"/>
              </a:ext>
            </a:extLst>
          </p:cNvPr>
          <p:cNvPicPr preferRelativeResize="0"/>
          <p:nvPr/>
        </p:nvPicPr>
        <p:blipFill rotWithShape="1">
          <a:blip r:embed="rId6">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2510577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0A95-4A15-B44A-8D99-D93EE787FFD6}"/>
              </a:ext>
            </a:extLst>
          </p:cNvPr>
          <p:cNvSpPr>
            <a:spLocks noGrp="1"/>
          </p:cNvSpPr>
          <p:nvPr>
            <p:ph type="title"/>
          </p:nvPr>
        </p:nvSpPr>
        <p:spPr>
          <a:xfrm>
            <a:off x="1524000" y="67122"/>
            <a:ext cx="9144000" cy="868393"/>
          </a:xfrm>
        </p:spPr>
        <p:txBody>
          <a:bodyPr>
            <a:normAutofit/>
          </a:bodyPr>
          <a:lstStyle/>
          <a:p>
            <a:pPr algn="ctr"/>
            <a:r>
              <a:rPr lang="en-US" sz="3600" dirty="0">
                <a:solidFill>
                  <a:srgbClr val="2A3E74"/>
                </a:solidFill>
                <a:latin typeface="Franklin Gothic Medium" panose="020B0603020102020204" pitchFamily="34" charset="0"/>
              </a:rPr>
              <a:t>Are our samples good? </a:t>
            </a:r>
          </a:p>
        </p:txBody>
      </p:sp>
      <p:pic>
        <p:nvPicPr>
          <p:cNvPr id="3" name="Picture 2">
            <a:extLst>
              <a:ext uri="{FF2B5EF4-FFF2-40B4-BE49-F238E27FC236}">
                <a16:creationId xmlns:a16="http://schemas.microsoft.com/office/drawing/2014/main" id="{8F7ED6E5-CE78-0540-9634-1688D96F7298}"/>
              </a:ext>
            </a:extLst>
          </p:cNvPr>
          <p:cNvPicPr>
            <a:picLocks noChangeAspect="1"/>
          </p:cNvPicPr>
          <p:nvPr/>
        </p:nvPicPr>
        <p:blipFill>
          <a:blip r:embed="rId3"/>
          <a:stretch>
            <a:fillRect/>
          </a:stretch>
        </p:blipFill>
        <p:spPr>
          <a:xfrm>
            <a:off x="2877527" y="880091"/>
            <a:ext cx="6280080" cy="5097819"/>
          </a:xfrm>
          <a:prstGeom prst="rect">
            <a:avLst/>
          </a:prstGeom>
        </p:spPr>
      </p:pic>
      <p:sp>
        <p:nvSpPr>
          <p:cNvPr id="4" name="Rectangle 3">
            <a:extLst>
              <a:ext uri="{FF2B5EF4-FFF2-40B4-BE49-F238E27FC236}">
                <a16:creationId xmlns:a16="http://schemas.microsoft.com/office/drawing/2014/main" id="{D7DA3999-F8AC-1349-8BAE-CE491EB84CEC}"/>
              </a:ext>
            </a:extLst>
          </p:cNvPr>
          <p:cNvSpPr/>
          <p:nvPr/>
        </p:nvSpPr>
        <p:spPr>
          <a:xfrm>
            <a:off x="1298408" y="6097041"/>
            <a:ext cx="9144000" cy="646331"/>
          </a:xfrm>
          <a:prstGeom prst="rect">
            <a:avLst/>
          </a:prstGeom>
          <a:solidFill>
            <a:srgbClr val="E8F0FF"/>
          </a:solidFill>
        </p:spPr>
        <p:txBody>
          <a:bodyPr wrap="square">
            <a:spAutoFit/>
          </a:bodyPr>
          <a:lstStyle/>
          <a:p>
            <a:pPr algn="just"/>
            <a:r>
              <a:rPr lang="en-US" dirty="0">
                <a:solidFill>
                  <a:srgbClr val="00467E"/>
                </a:solidFill>
                <a:latin typeface="Proxima Nova Rg" panose="02000506030000020004" pitchFamily="2" charset="77"/>
              </a:rPr>
              <a:t>Alves et al., “Quality control and class noise reduction of satellite image time series”, ISPRS Journal of Photogrammetry and Remote Sensing, vol. 177, pp 75-88, 2021</a:t>
            </a:r>
          </a:p>
        </p:txBody>
      </p:sp>
      <p:pic>
        <p:nvPicPr>
          <p:cNvPr id="5" name="Picture 2">
            <a:extLst>
              <a:ext uri="{FF2B5EF4-FFF2-40B4-BE49-F238E27FC236}">
                <a16:creationId xmlns:a16="http://schemas.microsoft.com/office/drawing/2014/main" id="{2AF7B355-C5EE-7242-9645-DDCBDF12B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78" y="19107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Google Shape;324;gd015da3983_1_248" descr="A picture containing text&#10;&#10;Description automatically generated">
            <a:extLst>
              <a:ext uri="{FF2B5EF4-FFF2-40B4-BE49-F238E27FC236}">
                <a16:creationId xmlns:a16="http://schemas.microsoft.com/office/drawing/2014/main" id="{6CE49742-A22D-4D45-B63A-4CBAAF7EDC75}"/>
              </a:ext>
            </a:extLst>
          </p:cNvPr>
          <p:cNvPicPr preferRelativeResize="0"/>
          <p:nvPr/>
        </p:nvPicPr>
        <p:blipFill rotWithShape="1">
          <a:blip r:embed="rId5">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311235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0A95-4A15-B44A-8D99-D93EE787FFD6}"/>
              </a:ext>
            </a:extLst>
          </p:cNvPr>
          <p:cNvSpPr>
            <a:spLocks noGrp="1"/>
          </p:cNvSpPr>
          <p:nvPr>
            <p:ph type="title"/>
          </p:nvPr>
        </p:nvSpPr>
        <p:spPr>
          <a:xfrm>
            <a:off x="1524000" y="67122"/>
            <a:ext cx="9144000" cy="868393"/>
          </a:xfrm>
        </p:spPr>
        <p:txBody>
          <a:bodyPr/>
          <a:lstStyle/>
          <a:p>
            <a:pPr algn="ctr"/>
            <a:r>
              <a:rPr lang="en-US" sz="3200" dirty="0">
                <a:solidFill>
                  <a:srgbClr val="2A3E74"/>
                </a:solidFill>
                <a:latin typeface="Franklin Gothic Medium" panose="020B0603020102020204" pitchFamily="34" charset="0"/>
              </a:rPr>
              <a:t>Using SOM to assess sample quality</a:t>
            </a:r>
          </a:p>
        </p:txBody>
      </p:sp>
      <p:pic>
        <p:nvPicPr>
          <p:cNvPr id="6" name="Picture 5">
            <a:extLst>
              <a:ext uri="{FF2B5EF4-FFF2-40B4-BE49-F238E27FC236}">
                <a16:creationId xmlns:a16="http://schemas.microsoft.com/office/drawing/2014/main" id="{8AFEB434-6F08-504F-B39C-1A3E8F753EB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94560" y="935515"/>
            <a:ext cx="6641432" cy="4915227"/>
          </a:xfrm>
          <a:prstGeom prst="rect">
            <a:avLst/>
          </a:prstGeom>
        </p:spPr>
      </p:pic>
      <p:sp>
        <p:nvSpPr>
          <p:cNvPr id="5" name="Rectangle 4">
            <a:extLst>
              <a:ext uri="{FF2B5EF4-FFF2-40B4-BE49-F238E27FC236}">
                <a16:creationId xmlns:a16="http://schemas.microsoft.com/office/drawing/2014/main" id="{B20BB8C4-FFC5-9D44-98F5-6A8F5F2B0782}"/>
              </a:ext>
            </a:extLst>
          </p:cNvPr>
          <p:cNvSpPr/>
          <p:nvPr/>
        </p:nvSpPr>
        <p:spPr>
          <a:xfrm>
            <a:off x="1298408" y="6097041"/>
            <a:ext cx="9144000" cy="646331"/>
          </a:xfrm>
          <a:prstGeom prst="rect">
            <a:avLst/>
          </a:prstGeom>
          <a:solidFill>
            <a:srgbClr val="E8F0FF"/>
          </a:solidFill>
        </p:spPr>
        <p:txBody>
          <a:bodyPr wrap="square">
            <a:spAutoFit/>
          </a:bodyPr>
          <a:lstStyle/>
          <a:p>
            <a:pPr algn="just"/>
            <a:r>
              <a:rPr lang="en-US" dirty="0">
                <a:solidFill>
                  <a:srgbClr val="00467E"/>
                </a:solidFill>
                <a:latin typeface="Proxima Nova Rg" panose="02000506030000020004" pitchFamily="2" charset="77"/>
              </a:rPr>
              <a:t>Alves et al., “Quality control and class noise reduction of satellite image time series”, ISPRS Journal of Photogrammetry and Remote Sensing, vol. 177, pp 75-88, 2021</a:t>
            </a:r>
          </a:p>
        </p:txBody>
      </p:sp>
      <p:pic>
        <p:nvPicPr>
          <p:cNvPr id="7" name="Picture 2">
            <a:extLst>
              <a:ext uri="{FF2B5EF4-FFF2-40B4-BE49-F238E27FC236}">
                <a16:creationId xmlns:a16="http://schemas.microsoft.com/office/drawing/2014/main" id="{41D43AFC-EF64-B04C-B8EE-F00E0B609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4678" y="19107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Google Shape;324;gd015da3983_1_248" descr="A picture containing text&#10;&#10;Description automatically generated">
            <a:extLst>
              <a:ext uri="{FF2B5EF4-FFF2-40B4-BE49-F238E27FC236}">
                <a16:creationId xmlns:a16="http://schemas.microsoft.com/office/drawing/2014/main" id="{26B647C1-108A-6248-BEF1-319BB80527D4}"/>
              </a:ext>
            </a:extLst>
          </p:cNvPr>
          <p:cNvPicPr preferRelativeResize="0"/>
          <p:nvPr/>
        </p:nvPicPr>
        <p:blipFill rotWithShape="1">
          <a:blip r:embed="rId4">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235927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0A95-4A15-B44A-8D99-D93EE787FFD6}"/>
              </a:ext>
            </a:extLst>
          </p:cNvPr>
          <p:cNvSpPr>
            <a:spLocks noGrp="1"/>
          </p:cNvSpPr>
          <p:nvPr>
            <p:ph type="title"/>
          </p:nvPr>
        </p:nvSpPr>
        <p:spPr>
          <a:xfrm>
            <a:off x="1524000" y="67122"/>
            <a:ext cx="9144000" cy="868393"/>
          </a:xfrm>
        </p:spPr>
        <p:txBody>
          <a:bodyPr/>
          <a:lstStyle/>
          <a:p>
            <a:pPr algn="ctr"/>
            <a:r>
              <a:rPr lang="en-US" sz="3200" dirty="0">
                <a:solidFill>
                  <a:srgbClr val="2A3E74"/>
                </a:solidFill>
                <a:latin typeface="Franklin Gothic Medium" panose="020B0603020102020204" pitchFamily="34" charset="0"/>
              </a:rPr>
              <a:t>Using SOM to assess sample quality</a:t>
            </a:r>
          </a:p>
        </p:txBody>
      </p:sp>
      <p:sp>
        <p:nvSpPr>
          <p:cNvPr id="5" name="Rectangle 4">
            <a:extLst>
              <a:ext uri="{FF2B5EF4-FFF2-40B4-BE49-F238E27FC236}">
                <a16:creationId xmlns:a16="http://schemas.microsoft.com/office/drawing/2014/main" id="{B20BB8C4-FFC5-9D44-98F5-6A8F5F2B0782}"/>
              </a:ext>
            </a:extLst>
          </p:cNvPr>
          <p:cNvSpPr/>
          <p:nvPr/>
        </p:nvSpPr>
        <p:spPr>
          <a:xfrm>
            <a:off x="1298408" y="6097041"/>
            <a:ext cx="9144000" cy="646331"/>
          </a:xfrm>
          <a:prstGeom prst="rect">
            <a:avLst/>
          </a:prstGeom>
          <a:solidFill>
            <a:srgbClr val="E8F0FF"/>
          </a:solidFill>
        </p:spPr>
        <p:txBody>
          <a:bodyPr wrap="square">
            <a:spAutoFit/>
          </a:bodyPr>
          <a:lstStyle/>
          <a:p>
            <a:pPr algn="just"/>
            <a:r>
              <a:rPr lang="en-US" dirty="0">
                <a:solidFill>
                  <a:srgbClr val="00467E"/>
                </a:solidFill>
                <a:latin typeface="Proxima Nova Rg" panose="02000506030000020004" pitchFamily="2" charset="77"/>
              </a:rPr>
              <a:t>Alves et al., “Quality control and class noise reduction of satellite image time series”, ISPRS Journal of Photogrammetry and Remote Sensing, vol. 177, pp 75-88, 2021</a:t>
            </a:r>
          </a:p>
        </p:txBody>
      </p:sp>
      <p:pic>
        <p:nvPicPr>
          <p:cNvPr id="7" name="Picture 2">
            <a:extLst>
              <a:ext uri="{FF2B5EF4-FFF2-40B4-BE49-F238E27FC236}">
                <a16:creationId xmlns:a16="http://schemas.microsoft.com/office/drawing/2014/main" id="{41D43AFC-EF64-B04C-B8EE-F00E0B609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4678" y="191077"/>
            <a:ext cx="992251" cy="98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Google Shape;324;gd015da3983_1_248" descr="A picture containing text&#10;&#10;Description automatically generated">
            <a:extLst>
              <a:ext uri="{FF2B5EF4-FFF2-40B4-BE49-F238E27FC236}">
                <a16:creationId xmlns:a16="http://schemas.microsoft.com/office/drawing/2014/main" id="{26B647C1-108A-6248-BEF1-319BB80527D4}"/>
              </a:ext>
            </a:extLst>
          </p:cNvPr>
          <p:cNvPicPr preferRelativeResize="0"/>
          <p:nvPr/>
        </p:nvPicPr>
        <p:blipFill rotWithShape="1">
          <a:blip r:embed="rId3">
            <a:alphaModFix/>
          </a:blip>
          <a:srcRect/>
          <a:stretch/>
        </p:blipFill>
        <p:spPr>
          <a:xfrm>
            <a:off x="136107" y="39536"/>
            <a:ext cx="1290221" cy="1202294"/>
          </a:xfrm>
          <a:prstGeom prst="rect">
            <a:avLst/>
          </a:prstGeom>
          <a:noFill/>
          <a:ln>
            <a:noFill/>
          </a:ln>
        </p:spPr>
      </p:pic>
      <p:pic>
        <p:nvPicPr>
          <p:cNvPr id="4" name="Picture 3" descr="A picture containing diagram&#10;&#10;Description automatically generated">
            <a:extLst>
              <a:ext uri="{FF2B5EF4-FFF2-40B4-BE49-F238E27FC236}">
                <a16:creationId xmlns:a16="http://schemas.microsoft.com/office/drawing/2014/main" id="{658A9510-2928-7447-95C8-AF1BA200A147}"/>
              </a:ext>
            </a:extLst>
          </p:cNvPr>
          <p:cNvPicPr>
            <a:picLocks noChangeAspect="1"/>
          </p:cNvPicPr>
          <p:nvPr/>
        </p:nvPicPr>
        <p:blipFill>
          <a:blip r:embed="rId4"/>
          <a:stretch>
            <a:fillRect/>
          </a:stretch>
        </p:blipFill>
        <p:spPr>
          <a:xfrm>
            <a:off x="2966571" y="877879"/>
            <a:ext cx="5624770" cy="5102242"/>
          </a:xfrm>
          <a:prstGeom prst="rect">
            <a:avLst/>
          </a:prstGeom>
        </p:spPr>
      </p:pic>
    </p:spTree>
    <p:extLst>
      <p:ext uri="{BB962C8B-B14F-4D97-AF65-F5344CB8AC3E}">
        <p14:creationId xmlns:p14="http://schemas.microsoft.com/office/powerpoint/2010/main" val="902499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739153" y="389178"/>
            <a:ext cx="8731623" cy="584775"/>
          </a:xfrm>
          <a:prstGeom prst="rect">
            <a:avLst/>
          </a:prstGeom>
          <a:noFill/>
        </p:spPr>
        <p:txBody>
          <a:bodyPr wrap="square">
            <a:spAutoFit/>
          </a:bodyPr>
          <a:lstStyle/>
          <a:p>
            <a:pPr algn="ctr">
              <a:spcAft>
                <a:spcPts val="600"/>
              </a:spcAft>
            </a:pPr>
            <a:r>
              <a:rPr lang="en-US" sz="3200" dirty="0">
                <a:solidFill>
                  <a:srgbClr val="19326C"/>
                </a:solidFill>
                <a:latin typeface="Franklin Gothic Medium" panose="020B0603020102020204" pitchFamily="34" charset="0"/>
                <a:cs typeface="Calibri"/>
              </a:rPr>
              <a:t>Machine learning and deep learning methods</a:t>
            </a:r>
          </a:p>
        </p:txBody>
      </p:sp>
      <p:pic>
        <p:nvPicPr>
          <p:cNvPr id="38" name="Picture 4" descr="Resultado de imagem para elements of statistical learning">
            <a:extLst>
              <a:ext uri="{FF2B5EF4-FFF2-40B4-BE49-F238E27FC236}">
                <a16:creationId xmlns:a16="http://schemas.microsoft.com/office/drawing/2014/main" id="{88555A78-83CB-AF44-9C59-ECCA26C53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155" y="1269032"/>
            <a:ext cx="1643181" cy="2479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6" descr="Resultado de imagem para deep learning book">
            <a:extLst>
              <a:ext uri="{FF2B5EF4-FFF2-40B4-BE49-F238E27FC236}">
                <a16:creationId xmlns:a16="http://schemas.microsoft.com/office/drawing/2014/main" id="{74104AC5-1967-F549-A9F3-806AEC923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6155" y="3972285"/>
            <a:ext cx="1643181" cy="2460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2">
            <a:extLst>
              <a:ext uri="{FF2B5EF4-FFF2-40B4-BE49-F238E27FC236}">
                <a16:creationId xmlns:a16="http://schemas.microsoft.com/office/drawing/2014/main" id="{977C4D98-CFEA-004C-B9B4-B12F32833E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3601" y="106325"/>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a:extLst>
              <a:ext uri="{FF2B5EF4-FFF2-40B4-BE49-F238E27FC236}">
                <a16:creationId xmlns:a16="http://schemas.microsoft.com/office/drawing/2014/main" id="{14D9E836-5961-0647-8691-587B35522C0B}"/>
              </a:ext>
            </a:extLst>
          </p:cNvPr>
          <p:cNvPicPr>
            <a:picLocks noChangeAspect="1"/>
          </p:cNvPicPr>
          <p:nvPr/>
        </p:nvPicPr>
        <p:blipFill>
          <a:blip r:embed="rId6"/>
          <a:stretch>
            <a:fillRect/>
          </a:stretch>
        </p:blipFill>
        <p:spPr>
          <a:xfrm>
            <a:off x="4544692" y="4129336"/>
            <a:ext cx="5290476" cy="2303917"/>
          </a:xfrm>
          <a:prstGeom prst="rect">
            <a:avLst/>
          </a:prstGeom>
          <a:ln>
            <a:solidFill>
              <a:schemeClr val="accent1">
                <a:lumMod val="50000"/>
              </a:schemeClr>
            </a:solidFill>
          </a:ln>
        </p:spPr>
      </p:pic>
      <p:pic>
        <p:nvPicPr>
          <p:cNvPr id="5" name="Picture 4">
            <a:extLst>
              <a:ext uri="{FF2B5EF4-FFF2-40B4-BE49-F238E27FC236}">
                <a16:creationId xmlns:a16="http://schemas.microsoft.com/office/drawing/2014/main" id="{1A3EEB1F-3539-6D4A-B804-72267C9FD4E2}"/>
              </a:ext>
            </a:extLst>
          </p:cNvPr>
          <p:cNvPicPr>
            <a:picLocks noChangeAspect="1"/>
          </p:cNvPicPr>
          <p:nvPr/>
        </p:nvPicPr>
        <p:blipFill>
          <a:blip r:embed="rId7"/>
          <a:stretch>
            <a:fillRect/>
          </a:stretch>
        </p:blipFill>
        <p:spPr>
          <a:xfrm>
            <a:off x="4544692" y="1762860"/>
            <a:ext cx="5251341" cy="1899190"/>
          </a:xfrm>
          <a:prstGeom prst="rect">
            <a:avLst/>
          </a:prstGeom>
          <a:ln>
            <a:solidFill>
              <a:schemeClr val="accent1">
                <a:lumMod val="50000"/>
              </a:schemeClr>
            </a:solidFill>
          </a:ln>
        </p:spPr>
      </p:pic>
      <p:pic>
        <p:nvPicPr>
          <p:cNvPr id="6" name="Picture 5">
            <a:extLst>
              <a:ext uri="{FF2B5EF4-FFF2-40B4-BE49-F238E27FC236}">
                <a16:creationId xmlns:a16="http://schemas.microsoft.com/office/drawing/2014/main" id="{189A0869-CC68-8F49-8393-3DBFEF84B8CD}"/>
              </a:ext>
            </a:extLst>
          </p:cNvPr>
          <p:cNvPicPr>
            <a:picLocks noChangeAspect="1"/>
          </p:cNvPicPr>
          <p:nvPr/>
        </p:nvPicPr>
        <p:blipFill>
          <a:blip r:embed="rId8"/>
          <a:stretch>
            <a:fillRect/>
          </a:stretch>
        </p:blipFill>
        <p:spPr>
          <a:xfrm>
            <a:off x="119401" y="1913305"/>
            <a:ext cx="4073807" cy="1598300"/>
          </a:xfrm>
          <a:prstGeom prst="rect">
            <a:avLst/>
          </a:prstGeom>
          <a:ln>
            <a:solidFill>
              <a:schemeClr val="accent1">
                <a:lumMod val="50000"/>
              </a:schemeClr>
            </a:solidFill>
          </a:ln>
        </p:spPr>
      </p:pic>
      <p:pic>
        <p:nvPicPr>
          <p:cNvPr id="8" name="Picture 7">
            <a:extLst>
              <a:ext uri="{FF2B5EF4-FFF2-40B4-BE49-F238E27FC236}">
                <a16:creationId xmlns:a16="http://schemas.microsoft.com/office/drawing/2014/main" id="{F5F55BEB-4592-1A48-8D35-4AEB0CDEAF80}"/>
              </a:ext>
            </a:extLst>
          </p:cNvPr>
          <p:cNvPicPr>
            <a:picLocks noChangeAspect="1"/>
          </p:cNvPicPr>
          <p:nvPr/>
        </p:nvPicPr>
        <p:blipFill>
          <a:blip r:embed="rId9"/>
          <a:stretch>
            <a:fillRect/>
          </a:stretch>
        </p:blipFill>
        <p:spPr>
          <a:xfrm>
            <a:off x="119400" y="4710320"/>
            <a:ext cx="4073807" cy="1507412"/>
          </a:xfrm>
          <a:prstGeom prst="rect">
            <a:avLst/>
          </a:prstGeom>
          <a:ln>
            <a:solidFill>
              <a:schemeClr val="accent1">
                <a:lumMod val="50000"/>
              </a:schemeClr>
            </a:solidFill>
          </a:ln>
        </p:spPr>
      </p:pic>
      <p:pic>
        <p:nvPicPr>
          <p:cNvPr id="21" name="Google Shape;324;gd015da3983_1_248" descr="A picture containing text&#10;&#10;Description automatically generated">
            <a:extLst>
              <a:ext uri="{FF2B5EF4-FFF2-40B4-BE49-F238E27FC236}">
                <a16:creationId xmlns:a16="http://schemas.microsoft.com/office/drawing/2014/main" id="{0618638B-DB3C-BC42-A533-0DC5CB525320}"/>
              </a:ext>
            </a:extLst>
          </p:cNvPr>
          <p:cNvPicPr preferRelativeResize="0"/>
          <p:nvPr/>
        </p:nvPicPr>
        <p:blipFill rotWithShape="1">
          <a:blip r:embed="rId10">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320001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739152" y="408097"/>
            <a:ext cx="8722659" cy="584775"/>
          </a:xfrm>
          <a:prstGeom prst="rect">
            <a:avLst/>
          </a:prstGeom>
          <a:noFill/>
        </p:spPr>
        <p:txBody>
          <a:bodyPr wrap="square">
            <a:spAutoFit/>
          </a:bodyPr>
          <a:lstStyle/>
          <a:p>
            <a:pPr algn="ctr">
              <a:spcAft>
                <a:spcPts val="600"/>
              </a:spcAft>
            </a:pPr>
            <a:r>
              <a:rPr lang="en-US" sz="3200" dirty="0">
                <a:solidFill>
                  <a:srgbClr val="19326C"/>
                </a:solidFill>
                <a:latin typeface="Franklin Gothic Medium" panose="020B0603020102020204" pitchFamily="34" charset="0"/>
                <a:cs typeface="Calibri"/>
              </a:rPr>
              <a:t>Transparent and efficient parallel processing</a:t>
            </a:r>
          </a:p>
        </p:txBody>
      </p:sp>
      <p:pic>
        <p:nvPicPr>
          <p:cNvPr id="6" name="Picture 1" descr="ch1_sits_parallel">
            <a:extLst>
              <a:ext uri="{FF2B5EF4-FFF2-40B4-BE49-F238E27FC236}">
                <a16:creationId xmlns:a16="http://schemas.microsoft.com/office/drawing/2014/main" id="{5F0D4F01-66ED-DF4F-9168-C0F0981CA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300" y="1412325"/>
            <a:ext cx="8371857" cy="517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02E420D1-1D67-0B4C-B804-DBCC6A605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5714" y="146664"/>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Google Shape;324;gd015da3983_1_248" descr="A picture containing text&#10;&#10;Description automatically generated">
            <a:extLst>
              <a:ext uri="{FF2B5EF4-FFF2-40B4-BE49-F238E27FC236}">
                <a16:creationId xmlns:a16="http://schemas.microsoft.com/office/drawing/2014/main" id="{7DD0F070-64BB-B245-BD2E-2F477A923E62}"/>
              </a:ext>
            </a:extLst>
          </p:cNvPr>
          <p:cNvPicPr preferRelativeResize="0"/>
          <p:nvPr/>
        </p:nvPicPr>
        <p:blipFill rotWithShape="1">
          <a:blip r:embed="rId5">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3043704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1C24E78A-59A3-2F40-93F1-1B6C8A7CE1E5}"/>
              </a:ext>
            </a:extLst>
          </p:cNvPr>
          <p:cNvSpPr>
            <a:spLocks noGrp="1" noChangeArrowheads="1"/>
          </p:cNvSpPr>
          <p:nvPr>
            <p:ph type="title"/>
          </p:nvPr>
        </p:nvSpPr>
        <p:spPr bwMode="auto">
          <a:xfrm>
            <a:off x="1166456" y="1"/>
            <a:ext cx="9859088" cy="865333"/>
          </a:xfrm>
        </p:spPr>
        <p:txBody>
          <a:bodyPr vert="horz" wrap="square" lIns="109545" tIns="54773" rIns="109545" bIns="54773" numCol="1" rtlCol="0" anchor="ctr" compatLnSpc="1">
            <a:prstTxWarp prst="textNoShape">
              <a:avLst/>
            </a:prstTxWarp>
            <a:normAutofit/>
          </a:bodyPr>
          <a:lstStyle/>
          <a:p>
            <a:pPr algn="ctr"/>
            <a:r>
              <a:rPr lang="en-US" altLang="en-US" sz="3600" dirty="0">
                <a:solidFill>
                  <a:srgbClr val="2A3E74"/>
                </a:solidFill>
                <a:latin typeface="Franklin Gothic Medium" panose="020B0603020102020204" pitchFamily="34" charset="0"/>
              </a:rPr>
              <a:t>Bayesian smoothing for post-processing</a:t>
            </a:r>
          </a:p>
        </p:txBody>
      </p:sp>
      <p:grpSp>
        <p:nvGrpSpPr>
          <p:cNvPr id="43010" name="Group 19">
            <a:extLst>
              <a:ext uri="{FF2B5EF4-FFF2-40B4-BE49-F238E27FC236}">
                <a16:creationId xmlns:a16="http://schemas.microsoft.com/office/drawing/2014/main" id="{66CA05FE-E16B-5948-9A92-03D5B33BBCC0}"/>
              </a:ext>
            </a:extLst>
          </p:cNvPr>
          <p:cNvGrpSpPr>
            <a:grpSpLocks/>
          </p:cNvGrpSpPr>
          <p:nvPr/>
        </p:nvGrpSpPr>
        <p:grpSpPr bwMode="auto">
          <a:xfrm>
            <a:off x="2263812" y="885300"/>
            <a:ext cx="7664376" cy="3375749"/>
            <a:chOff x="2068" y="1235"/>
            <a:chExt cx="10075" cy="4438"/>
          </a:xfrm>
        </p:grpSpPr>
        <p:pic>
          <p:nvPicPr>
            <p:cNvPr id="43011" name="Google Shape;87;gbdf99c7318_1_0">
              <a:extLst>
                <a:ext uri="{FF2B5EF4-FFF2-40B4-BE49-F238E27FC236}">
                  <a16:creationId xmlns:a16="http://schemas.microsoft.com/office/drawing/2014/main" id="{9FC0520B-9530-4A42-ABE3-8AAFB5442BCE}"/>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 y="1235"/>
              <a:ext cx="4978" cy="443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pic>
        <p:pic>
          <p:nvPicPr>
            <p:cNvPr id="43012" name="Google Shape;88;gbdf99c7318_1_0">
              <a:extLst>
                <a:ext uri="{FF2B5EF4-FFF2-40B4-BE49-F238E27FC236}">
                  <a16:creationId xmlns:a16="http://schemas.microsoft.com/office/drawing/2014/main" id="{E4F54F26-326B-4F40-818E-8CA372AC7A17}"/>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 y="1235"/>
              <a:ext cx="4978" cy="443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pic>
      </p:grpSp>
      <p:pic>
        <p:nvPicPr>
          <p:cNvPr id="43013" name="Picture 2">
            <a:extLst>
              <a:ext uri="{FF2B5EF4-FFF2-40B4-BE49-F238E27FC236}">
                <a16:creationId xmlns:a16="http://schemas.microsoft.com/office/drawing/2014/main" id="{CC39697C-8FD3-9B4E-A576-8244762612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507" y="4284825"/>
            <a:ext cx="7884988" cy="5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Group 66">
            <a:extLst>
              <a:ext uri="{FF2B5EF4-FFF2-40B4-BE49-F238E27FC236}">
                <a16:creationId xmlns:a16="http://schemas.microsoft.com/office/drawing/2014/main" id="{72C0B981-6A9D-2C49-A422-CC28A2A9D92C}"/>
              </a:ext>
            </a:extLst>
          </p:cNvPr>
          <p:cNvGrpSpPr>
            <a:grpSpLocks/>
          </p:cNvGrpSpPr>
          <p:nvPr/>
        </p:nvGrpSpPr>
        <p:grpSpPr bwMode="auto">
          <a:xfrm>
            <a:off x="2273321" y="4864882"/>
            <a:ext cx="7645358" cy="1926555"/>
            <a:chOff x="2069" y="6394"/>
            <a:chExt cx="10048" cy="2533"/>
          </a:xfrm>
        </p:grpSpPr>
        <p:sp>
          <p:nvSpPr>
            <p:cNvPr id="15" name="Right Brace 14">
              <a:extLst>
                <a:ext uri="{FF2B5EF4-FFF2-40B4-BE49-F238E27FC236}">
                  <a16:creationId xmlns:a16="http://schemas.microsoft.com/office/drawing/2014/main" id="{291BF258-596F-5247-A62C-EB671A81C7F3}"/>
                </a:ext>
              </a:extLst>
            </p:cNvPr>
            <p:cNvSpPr/>
            <p:nvPr/>
          </p:nvSpPr>
          <p:spPr>
            <a:xfrm>
              <a:off x="7555" y="6724"/>
              <a:ext cx="255" cy="1695"/>
            </a:xfrm>
            <a:prstGeom prst="rightBrace">
              <a:avLst>
                <a:gd name="adj1" fmla="val 95686"/>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en-US" altLang="zh-CN" sz="2156">
                <a:solidFill>
                  <a:srgbClr val="000000"/>
                </a:solidFill>
                <a:ea typeface="SimSun" panose="02010600030101010101" pitchFamily="2" charset="-122"/>
                <a:cs typeface="Arial" panose="020B0604020202020204" pitchFamily="34" charset="0"/>
              </a:endParaRPr>
            </a:p>
          </p:txBody>
        </p:sp>
        <p:sp>
          <p:nvSpPr>
            <p:cNvPr id="16" name="Rectangle 15">
              <a:extLst>
                <a:ext uri="{FF2B5EF4-FFF2-40B4-BE49-F238E27FC236}">
                  <a16:creationId xmlns:a16="http://schemas.microsoft.com/office/drawing/2014/main" id="{72242DAC-06F8-EF48-A924-54E92AB3D382}"/>
                </a:ext>
              </a:extLst>
            </p:cNvPr>
            <p:cNvSpPr/>
            <p:nvPr/>
          </p:nvSpPr>
          <p:spPr>
            <a:xfrm>
              <a:off x="8098" y="6814"/>
              <a:ext cx="3074" cy="151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fontAlgn="auto"/>
              <a:r>
                <a:rPr lang="en-US" altLang="en-US" sz="2156" noProof="1">
                  <a:solidFill>
                    <a:schemeClr val="tx1"/>
                  </a:solidFill>
                  <a:latin typeface="DejaVu Math TeX Gyre" panose="02000503000000000000" charset="0"/>
                  <a:cs typeface="DejaVu Math TeX Gyre" panose="02000503000000000000" charset="0"/>
                </a:rPr>
                <a:t>Neighbourhood: S</a:t>
              </a:r>
              <a:r>
                <a:rPr lang="en-US" altLang="en-US" sz="2156" baseline="-25000" noProof="1">
                  <a:solidFill>
                    <a:schemeClr val="tx1"/>
                  </a:solidFill>
                  <a:latin typeface="DejaVu Math TeX Gyre" panose="02000503000000000000" charset="0"/>
                  <a:cs typeface="DejaVu Math TeX Gyre" panose="02000503000000000000" charset="0"/>
                </a:rPr>
                <a:t>i</a:t>
              </a:r>
              <a:r>
                <a:rPr lang="en-US" altLang="en-US" sz="2156" noProof="1">
                  <a:solidFill>
                    <a:schemeClr val="tx1"/>
                  </a:solidFill>
                  <a:latin typeface="DejaVu Math TeX Gyre" panose="02000503000000000000" charset="0"/>
                  <a:cs typeface="DejaVu Math TeX Gyre" panose="02000503000000000000" charset="0"/>
                </a:rPr>
                <a:t> and m</a:t>
              </a:r>
              <a:r>
                <a:rPr lang="en-US" altLang="en-US" sz="2156" baseline="-25000" noProof="1">
                  <a:solidFill>
                    <a:schemeClr val="tx1"/>
                  </a:solidFill>
                  <a:latin typeface="DejaVu Math TeX Gyre" panose="02000503000000000000" charset="0"/>
                  <a:cs typeface="DejaVu Math TeX Gyre" panose="02000503000000000000" charset="0"/>
                </a:rPr>
                <a:t>i</a:t>
              </a:r>
            </a:p>
          </p:txBody>
        </p:sp>
        <p:sp>
          <p:nvSpPr>
            <p:cNvPr id="52" name="Rectangle 51">
              <a:extLst>
                <a:ext uri="{FF2B5EF4-FFF2-40B4-BE49-F238E27FC236}">
                  <a16:creationId xmlns:a16="http://schemas.microsoft.com/office/drawing/2014/main" id="{1194F775-18BA-174B-8EFB-4219F5175850}"/>
                </a:ext>
              </a:extLst>
            </p:cNvPr>
            <p:cNvSpPr/>
            <p:nvPr/>
          </p:nvSpPr>
          <p:spPr>
            <a:xfrm>
              <a:off x="2069" y="7024"/>
              <a:ext cx="2250" cy="10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r"/>
              <a:r>
                <a:rPr lang="en-US" altLang="en-US" sz="2156">
                  <a:solidFill>
                    <a:schemeClr val="tx1"/>
                  </a:solidFill>
                  <a:latin typeface="Latin Modern Sans" charset="0"/>
                  <a:cs typeface="Arial" panose="020B0604020202020204" pitchFamily="34" charset="0"/>
                </a:rPr>
                <a:t>A layer for each label</a:t>
              </a:r>
              <a:endParaRPr lang="en-US" altLang="en-US" sz="2156" baseline="-25000">
                <a:solidFill>
                  <a:schemeClr val="tx1"/>
                </a:solidFill>
                <a:latin typeface="Latin Modern Sans" charset="0"/>
                <a:cs typeface="Arial" panose="020B0604020202020204" pitchFamily="34" charset="0"/>
              </a:endParaRPr>
            </a:p>
          </p:txBody>
        </p:sp>
        <p:sp>
          <p:nvSpPr>
            <p:cNvPr id="53" name="Right Brace 52">
              <a:extLst>
                <a:ext uri="{FF2B5EF4-FFF2-40B4-BE49-F238E27FC236}">
                  <a16:creationId xmlns:a16="http://schemas.microsoft.com/office/drawing/2014/main" id="{AC94C924-86D8-2145-9442-9743C2ED9E33}"/>
                </a:ext>
              </a:extLst>
            </p:cNvPr>
            <p:cNvSpPr/>
            <p:nvPr/>
          </p:nvSpPr>
          <p:spPr>
            <a:xfrm flipH="1">
              <a:off x="4688" y="7279"/>
              <a:ext cx="167" cy="495"/>
            </a:xfrm>
            <a:prstGeom prst="rightBrace">
              <a:avLst>
                <a:gd name="adj1" fmla="val 3095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en-US" altLang="zh-CN" sz="2156">
                <a:solidFill>
                  <a:srgbClr val="000000"/>
                </a:solidFill>
                <a:ea typeface="SimSun" panose="02010600030101010101" pitchFamily="2" charset="-122"/>
                <a:cs typeface="Arial" panose="020B0604020202020204" pitchFamily="34" charset="0"/>
              </a:endParaRPr>
            </a:p>
          </p:txBody>
        </p:sp>
        <p:grpSp>
          <p:nvGrpSpPr>
            <p:cNvPr id="64" name="Group 63">
              <a:extLst>
                <a:ext uri="{FF2B5EF4-FFF2-40B4-BE49-F238E27FC236}">
                  <a16:creationId xmlns:a16="http://schemas.microsoft.com/office/drawing/2014/main" id="{72D9BCB1-E7F1-2A49-835D-BA223FFF6972}"/>
                </a:ext>
              </a:extLst>
            </p:cNvPr>
            <p:cNvGrpSpPr/>
            <p:nvPr/>
          </p:nvGrpSpPr>
          <p:grpSpPr>
            <a:xfrm>
              <a:off x="5303" y="6394"/>
              <a:ext cx="1664" cy="2187"/>
              <a:chOff x="4778" y="5689"/>
              <a:chExt cx="1664" cy="2187"/>
            </a:xfrm>
          </p:grpSpPr>
          <p:grpSp>
            <p:nvGrpSpPr>
              <p:cNvPr id="17" name="Group 16">
                <a:extLst>
                  <a:ext uri="{FF2B5EF4-FFF2-40B4-BE49-F238E27FC236}">
                    <a16:creationId xmlns:a16="http://schemas.microsoft.com/office/drawing/2014/main" id="{AB44409D-70BD-874D-A533-691FA79BD106}"/>
                  </a:ext>
                </a:extLst>
              </p:cNvPr>
              <p:cNvGrpSpPr/>
              <p:nvPr/>
            </p:nvGrpSpPr>
            <p:grpSpPr>
              <a:xfrm>
                <a:off x="4778" y="6214"/>
                <a:ext cx="1665" cy="1662"/>
                <a:chOff x="4678" y="6034"/>
                <a:chExt cx="1665" cy="1662"/>
              </a:xfrm>
              <a:scene3d>
                <a:camera prst="isometricTopUp"/>
                <a:lightRig rig="threePt" dir="t"/>
              </a:scene3d>
            </p:grpSpPr>
            <p:sp>
              <p:nvSpPr>
                <p:cNvPr id="4" name="Rectangle 3">
                  <a:extLst>
                    <a:ext uri="{FF2B5EF4-FFF2-40B4-BE49-F238E27FC236}">
                      <a16:creationId xmlns:a16="http://schemas.microsoft.com/office/drawing/2014/main" id="{85DEB8AC-7874-4D44-B57A-61F5CCBD8903}"/>
                    </a:ext>
                  </a:extLst>
                </p:cNvPr>
                <p:cNvSpPr/>
                <p:nvPr/>
              </p:nvSpPr>
              <p:spPr>
                <a:xfrm>
                  <a:off x="4678"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p>
              </p:txBody>
            </p:sp>
            <p:sp>
              <p:nvSpPr>
                <p:cNvPr id="5" name="Rectangle 4">
                  <a:extLst>
                    <a:ext uri="{FF2B5EF4-FFF2-40B4-BE49-F238E27FC236}">
                      <a16:creationId xmlns:a16="http://schemas.microsoft.com/office/drawing/2014/main" id="{640F2262-954A-2147-8606-236F2730FF4D}"/>
                    </a:ext>
                  </a:extLst>
                </p:cNvPr>
                <p:cNvSpPr/>
                <p:nvPr/>
              </p:nvSpPr>
              <p:spPr>
                <a:xfrm>
                  <a:off x="5234"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7" name="Rectangle 6">
                  <a:extLst>
                    <a:ext uri="{FF2B5EF4-FFF2-40B4-BE49-F238E27FC236}">
                      <a16:creationId xmlns:a16="http://schemas.microsoft.com/office/drawing/2014/main" id="{D68BB0D6-371D-2440-BBF6-E84968AEF2A1}"/>
                    </a:ext>
                  </a:extLst>
                </p:cNvPr>
                <p:cNvSpPr/>
                <p:nvPr/>
              </p:nvSpPr>
              <p:spPr>
                <a:xfrm>
                  <a:off x="5789"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9" name="Rectangle 8">
                  <a:extLst>
                    <a:ext uri="{FF2B5EF4-FFF2-40B4-BE49-F238E27FC236}">
                      <a16:creationId xmlns:a16="http://schemas.microsoft.com/office/drawing/2014/main" id="{4B8AB798-0450-A04F-847E-6A5EC85AB1EA}"/>
                    </a:ext>
                  </a:extLst>
                </p:cNvPr>
                <p:cNvSpPr/>
                <p:nvPr/>
              </p:nvSpPr>
              <p:spPr>
                <a:xfrm>
                  <a:off x="4678"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10" name="Rectangle 9">
                  <a:extLst>
                    <a:ext uri="{FF2B5EF4-FFF2-40B4-BE49-F238E27FC236}">
                      <a16:creationId xmlns:a16="http://schemas.microsoft.com/office/drawing/2014/main" id="{B54D1CCD-34E5-884C-9B63-44351E05E4D3}"/>
                    </a:ext>
                  </a:extLst>
                </p:cNvPr>
                <p:cNvSpPr/>
                <p:nvPr/>
              </p:nvSpPr>
              <p:spPr>
                <a:xfrm>
                  <a:off x="5234" y="6588"/>
                  <a:ext cx="554" cy="554"/>
                </a:xfrm>
                <a:prstGeom prst="rect">
                  <a:avLst/>
                </a:prstGeom>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r>
                    <a:rPr lang="en-US" altLang="en-US" sz="2156" noProof="1">
                      <a:solidFill>
                        <a:schemeClr val="tx1"/>
                      </a:solidFill>
                      <a:latin typeface="DejaVu Math TeX Gyre" panose="02000503000000000000" charset="0"/>
                      <a:cs typeface="DejaVu Math TeX Gyre" panose="02000503000000000000" charset="0"/>
                    </a:rPr>
                    <a:t>x</a:t>
                  </a:r>
                  <a:r>
                    <a:rPr lang="en-US" altLang="en-US" sz="2156" baseline="-25000" noProof="1">
                      <a:solidFill>
                        <a:schemeClr val="tx1"/>
                      </a:solidFill>
                      <a:latin typeface="DejaVu Math TeX Gyre" panose="02000503000000000000" charset="0"/>
                      <a:cs typeface="DejaVu Math TeX Gyre" panose="02000503000000000000" charset="0"/>
                    </a:rPr>
                    <a:t>i</a:t>
                  </a:r>
                </a:p>
              </p:txBody>
            </p:sp>
            <p:sp>
              <p:nvSpPr>
                <p:cNvPr id="11" name="Rectangle 10">
                  <a:extLst>
                    <a:ext uri="{FF2B5EF4-FFF2-40B4-BE49-F238E27FC236}">
                      <a16:creationId xmlns:a16="http://schemas.microsoft.com/office/drawing/2014/main" id="{25C2FCF1-6604-E140-B9BA-3E799622EB00}"/>
                    </a:ext>
                  </a:extLst>
                </p:cNvPr>
                <p:cNvSpPr/>
                <p:nvPr/>
              </p:nvSpPr>
              <p:spPr>
                <a:xfrm>
                  <a:off x="5789"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12" name="Rectangle 11">
                  <a:extLst>
                    <a:ext uri="{FF2B5EF4-FFF2-40B4-BE49-F238E27FC236}">
                      <a16:creationId xmlns:a16="http://schemas.microsoft.com/office/drawing/2014/main" id="{AA5F8D14-0BEF-1040-A5DC-5A8C5B14AD5F}"/>
                    </a:ext>
                  </a:extLst>
                </p:cNvPr>
                <p:cNvSpPr/>
                <p:nvPr/>
              </p:nvSpPr>
              <p:spPr>
                <a:xfrm>
                  <a:off x="4678"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13" name="Rectangle 12">
                  <a:extLst>
                    <a:ext uri="{FF2B5EF4-FFF2-40B4-BE49-F238E27FC236}">
                      <a16:creationId xmlns:a16="http://schemas.microsoft.com/office/drawing/2014/main" id="{D5DE271E-BCAB-0944-8B25-569283FA215B}"/>
                    </a:ext>
                  </a:extLst>
                </p:cNvPr>
                <p:cNvSpPr/>
                <p:nvPr/>
              </p:nvSpPr>
              <p:spPr>
                <a:xfrm>
                  <a:off x="5234"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14" name="Rectangle 13">
                  <a:extLst>
                    <a:ext uri="{FF2B5EF4-FFF2-40B4-BE49-F238E27FC236}">
                      <a16:creationId xmlns:a16="http://schemas.microsoft.com/office/drawing/2014/main" id="{4B2B3B70-E14C-EF49-8EA8-BE680CC12EBC}"/>
                    </a:ext>
                  </a:extLst>
                </p:cNvPr>
                <p:cNvSpPr/>
                <p:nvPr/>
              </p:nvSpPr>
              <p:spPr>
                <a:xfrm>
                  <a:off x="5789"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grpSp>
          <p:grpSp>
            <p:nvGrpSpPr>
              <p:cNvPr id="21" name="Group 20">
                <a:extLst>
                  <a:ext uri="{FF2B5EF4-FFF2-40B4-BE49-F238E27FC236}">
                    <a16:creationId xmlns:a16="http://schemas.microsoft.com/office/drawing/2014/main" id="{25D62D47-C45B-B74B-9B39-F8A6764564F4}"/>
                  </a:ext>
                </a:extLst>
              </p:cNvPr>
              <p:cNvGrpSpPr/>
              <p:nvPr/>
            </p:nvGrpSpPr>
            <p:grpSpPr>
              <a:xfrm>
                <a:off x="4778" y="6079"/>
                <a:ext cx="1665" cy="1662"/>
                <a:chOff x="4678" y="6034"/>
                <a:chExt cx="1665" cy="1662"/>
              </a:xfrm>
              <a:scene3d>
                <a:camera prst="isometricTopUp"/>
                <a:lightRig rig="threePt" dir="t"/>
              </a:scene3d>
            </p:grpSpPr>
            <p:sp>
              <p:nvSpPr>
                <p:cNvPr id="22" name="Rectangle 21">
                  <a:extLst>
                    <a:ext uri="{FF2B5EF4-FFF2-40B4-BE49-F238E27FC236}">
                      <a16:creationId xmlns:a16="http://schemas.microsoft.com/office/drawing/2014/main" id="{4779F5D9-8AE8-7047-8C26-3E3FA3109346}"/>
                    </a:ext>
                  </a:extLst>
                </p:cNvPr>
                <p:cNvSpPr/>
                <p:nvPr/>
              </p:nvSpPr>
              <p:spPr>
                <a:xfrm>
                  <a:off x="4678"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p>
              </p:txBody>
            </p:sp>
            <p:sp>
              <p:nvSpPr>
                <p:cNvPr id="23" name="Rectangle 22">
                  <a:extLst>
                    <a:ext uri="{FF2B5EF4-FFF2-40B4-BE49-F238E27FC236}">
                      <a16:creationId xmlns:a16="http://schemas.microsoft.com/office/drawing/2014/main" id="{1ABE5D5C-51C2-084D-AC30-5132783B9108}"/>
                    </a:ext>
                  </a:extLst>
                </p:cNvPr>
                <p:cNvSpPr/>
                <p:nvPr/>
              </p:nvSpPr>
              <p:spPr>
                <a:xfrm>
                  <a:off x="5234"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24" name="Rectangle 23">
                  <a:extLst>
                    <a:ext uri="{FF2B5EF4-FFF2-40B4-BE49-F238E27FC236}">
                      <a16:creationId xmlns:a16="http://schemas.microsoft.com/office/drawing/2014/main" id="{B1F38643-B249-874B-9AAA-9EB760EB3C6C}"/>
                    </a:ext>
                  </a:extLst>
                </p:cNvPr>
                <p:cNvSpPr/>
                <p:nvPr/>
              </p:nvSpPr>
              <p:spPr>
                <a:xfrm>
                  <a:off x="5789"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25" name="Rectangle 24">
                  <a:extLst>
                    <a:ext uri="{FF2B5EF4-FFF2-40B4-BE49-F238E27FC236}">
                      <a16:creationId xmlns:a16="http://schemas.microsoft.com/office/drawing/2014/main" id="{C65F2C7D-0D3A-844A-B58A-03AE71CB1BC9}"/>
                    </a:ext>
                  </a:extLst>
                </p:cNvPr>
                <p:cNvSpPr/>
                <p:nvPr/>
              </p:nvSpPr>
              <p:spPr>
                <a:xfrm>
                  <a:off x="4678"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26" name="Rectangle 25">
                  <a:extLst>
                    <a:ext uri="{FF2B5EF4-FFF2-40B4-BE49-F238E27FC236}">
                      <a16:creationId xmlns:a16="http://schemas.microsoft.com/office/drawing/2014/main" id="{DE6B51BE-6BDC-4A4F-A28F-43309E056F3D}"/>
                    </a:ext>
                  </a:extLst>
                </p:cNvPr>
                <p:cNvSpPr/>
                <p:nvPr/>
              </p:nvSpPr>
              <p:spPr>
                <a:xfrm>
                  <a:off x="5234" y="6588"/>
                  <a:ext cx="554" cy="554"/>
                </a:xfrm>
                <a:prstGeom prst="rect">
                  <a:avLst/>
                </a:prstGeom>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r>
                    <a:rPr lang="en-US" altLang="en-US" sz="2156" noProof="1">
                      <a:solidFill>
                        <a:schemeClr val="tx1"/>
                      </a:solidFill>
                      <a:latin typeface="DejaVu Math TeX Gyre" panose="02000503000000000000" charset="0"/>
                      <a:cs typeface="DejaVu Math TeX Gyre" panose="02000503000000000000" charset="0"/>
                    </a:rPr>
                    <a:t>x</a:t>
                  </a:r>
                  <a:r>
                    <a:rPr lang="en-US" altLang="en-US" sz="2156" baseline="-25000" noProof="1">
                      <a:solidFill>
                        <a:schemeClr val="tx1"/>
                      </a:solidFill>
                      <a:latin typeface="DejaVu Math TeX Gyre" panose="02000503000000000000" charset="0"/>
                      <a:cs typeface="DejaVu Math TeX Gyre" panose="02000503000000000000" charset="0"/>
                    </a:rPr>
                    <a:t>i</a:t>
                  </a:r>
                </a:p>
              </p:txBody>
            </p:sp>
            <p:sp>
              <p:nvSpPr>
                <p:cNvPr id="27" name="Rectangle 26">
                  <a:extLst>
                    <a:ext uri="{FF2B5EF4-FFF2-40B4-BE49-F238E27FC236}">
                      <a16:creationId xmlns:a16="http://schemas.microsoft.com/office/drawing/2014/main" id="{1AE67CD4-7B12-3943-8662-D9021181B437}"/>
                    </a:ext>
                  </a:extLst>
                </p:cNvPr>
                <p:cNvSpPr/>
                <p:nvPr/>
              </p:nvSpPr>
              <p:spPr>
                <a:xfrm>
                  <a:off x="5789"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28" name="Rectangle 27">
                  <a:extLst>
                    <a:ext uri="{FF2B5EF4-FFF2-40B4-BE49-F238E27FC236}">
                      <a16:creationId xmlns:a16="http://schemas.microsoft.com/office/drawing/2014/main" id="{A7F0856A-99EE-D845-A2B3-A9B3E74D324F}"/>
                    </a:ext>
                  </a:extLst>
                </p:cNvPr>
                <p:cNvSpPr/>
                <p:nvPr/>
              </p:nvSpPr>
              <p:spPr>
                <a:xfrm>
                  <a:off x="4678"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29" name="Rectangle 28">
                  <a:extLst>
                    <a:ext uri="{FF2B5EF4-FFF2-40B4-BE49-F238E27FC236}">
                      <a16:creationId xmlns:a16="http://schemas.microsoft.com/office/drawing/2014/main" id="{FB44E7CF-DF7E-464B-A2A9-662A3942E54B}"/>
                    </a:ext>
                  </a:extLst>
                </p:cNvPr>
                <p:cNvSpPr/>
                <p:nvPr/>
              </p:nvSpPr>
              <p:spPr>
                <a:xfrm>
                  <a:off x="5234"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30" name="Rectangle 29">
                  <a:extLst>
                    <a:ext uri="{FF2B5EF4-FFF2-40B4-BE49-F238E27FC236}">
                      <a16:creationId xmlns:a16="http://schemas.microsoft.com/office/drawing/2014/main" id="{59895116-EA92-8F41-8780-464C5DEEF017}"/>
                    </a:ext>
                  </a:extLst>
                </p:cNvPr>
                <p:cNvSpPr/>
                <p:nvPr/>
              </p:nvSpPr>
              <p:spPr>
                <a:xfrm>
                  <a:off x="5789"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grpSp>
          <p:grpSp>
            <p:nvGrpSpPr>
              <p:cNvPr id="31" name="Group 30">
                <a:extLst>
                  <a:ext uri="{FF2B5EF4-FFF2-40B4-BE49-F238E27FC236}">
                    <a16:creationId xmlns:a16="http://schemas.microsoft.com/office/drawing/2014/main" id="{793ED18C-C229-2748-9690-B7D3156A056C}"/>
                  </a:ext>
                </a:extLst>
              </p:cNvPr>
              <p:cNvGrpSpPr/>
              <p:nvPr/>
            </p:nvGrpSpPr>
            <p:grpSpPr>
              <a:xfrm>
                <a:off x="4778" y="5944"/>
                <a:ext cx="1665" cy="1662"/>
                <a:chOff x="4678" y="6034"/>
                <a:chExt cx="1665" cy="1662"/>
              </a:xfrm>
              <a:scene3d>
                <a:camera prst="isometricTopUp"/>
                <a:lightRig rig="threePt" dir="t"/>
              </a:scene3d>
            </p:grpSpPr>
            <p:sp>
              <p:nvSpPr>
                <p:cNvPr id="32" name="Rectangle 31">
                  <a:extLst>
                    <a:ext uri="{FF2B5EF4-FFF2-40B4-BE49-F238E27FC236}">
                      <a16:creationId xmlns:a16="http://schemas.microsoft.com/office/drawing/2014/main" id="{E66879D3-C375-9543-A1F4-0037490902E7}"/>
                    </a:ext>
                  </a:extLst>
                </p:cNvPr>
                <p:cNvSpPr/>
                <p:nvPr/>
              </p:nvSpPr>
              <p:spPr>
                <a:xfrm>
                  <a:off x="4678"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p>
              </p:txBody>
            </p:sp>
            <p:sp>
              <p:nvSpPr>
                <p:cNvPr id="33" name="Rectangle 32">
                  <a:extLst>
                    <a:ext uri="{FF2B5EF4-FFF2-40B4-BE49-F238E27FC236}">
                      <a16:creationId xmlns:a16="http://schemas.microsoft.com/office/drawing/2014/main" id="{915ECBF3-CBDE-124C-B58F-D3487FA97A7C}"/>
                    </a:ext>
                  </a:extLst>
                </p:cNvPr>
                <p:cNvSpPr/>
                <p:nvPr/>
              </p:nvSpPr>
              <p:spPr>
                <a:xfrm>
                  <a:off x="5234"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34" name="Rectangle 33">
                  <a:extLst>
                    <a:ext uri="{FF2B5EF4-FFF2-40B4-BE49-F238E27FC236}">
                      <a16:creationId xmlns:a16="http://schemas.microsoft.com/office/drawing/2014/main" id="{4E10DB78-D460-0641-81F2-7A0B80623967}"/>
                    </a:ext>
                  </a:extLst>
                </p:cNvPr>
                <p:cNvSpPr/>
                <p:nvPr/>
              </p:nvSpPr>
              <p:spPr>
                <a:xfrm>
                  <a:off x="5789"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35" name="Rectangle 34">
                  <a:extLst>
                    <a:ext uri="{FF2B5EF4-FFF2-40B4-BE49-F238E27FC236}">
                      <a16:creationId xmlns:a16="http://schemas.microsoft.com/office/drawing/2014/main" id="{860CA93B-FC61-424E-B89B-24C3A0C97930}"/>
                    </a:ext>
                  </a:extLst>
                </p:cNvPr>
                <p:cNvSpPr/>
                <p:nvPr/>
              </p:nvSpPr>
              <p:spPr>
                <a:xfrm>
                  <a:off x="4678"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36" name="Rectangle 35">
                  <a:extLst>
                    <a:ext uri="{FF2B5EF4-FFF2-40B4-BE49-F238E27FC236}">
                      <a16:creationId xmlns:a16="http://schemas.microsoft.com/office/drawing/2014/main" id="{6D3726EB-FBC8-4041-B149-A847A49AAAB1}"/>
                    </a:ext>
                  </a:extLst>
                </p:cNvPr>
                <p:cNvSpPr/>
                <p:nvPr/>
              </p:nvSpPr>
              <p:spPr>
                <a:xfrm>
                  <a:off x="5234" y="6588"/>
                  <a:ext cx="554" cy="554"/>
                </a:xfrm>
                <a:prstGeom prst="rect">
                  <a:avLst/>
                </a:prstGeom>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r>
                    <a:rPr lang="en-US" altLang="en-US" sz="2156" noProof="1">
                      <a:solidFill>
                        <a:schemeClr val="tx1"/>
                      </a:solidFill>
                      <a:latin typeface="DejaVu Math TeX Gyre" panose="02000503000000000000" charset="0"/>
                      <a:cs typeface="DejaVu Math TeX Gyre" panose="02000503000000000000" charset="0"/>
                    </a:rPr>
                    <a:t>x</a:t>
                  </a:r>
                  <a:r>
                    <a:rPr lang="en-US" altLang="en-US" sz="2156" baseline="-25000" noProof="1">
                      <a:solidFill>
                        <a:schemeClr val="tx1"/>
                      </a:solidFill>
                      <a:latin typeface="DejaVu Math TeX Gyre" panose="02000503000000000000" charset="0"/>
                      <a:cs typeface="DejaVu Math TeX Gyre" panose="02000503000000000000" charset="0"/>
                    </a:rPr>
                    <a:t>i</a:t>
                  </a:r>
                </a:p>
              </p:txBody>
            </p:sp>
            <p:sp>
              <p:nvSpPr>
                <p:cNvPr id="37" name="Rectangle 36">
                  <a:extLst>
                    <a:ext uri="{FF2B5EF4-FFF2-40B4-BE49-F238E27FC236}">
                      <a16:creationId xmlns:a16="http://schemas.microsoft.com/office/drawing/2014/main" id="{67D1DE89-317F-4847-867F-A5957BC393A9}"/>
                    </a:ext>
                  </a:extLst>
                </p:cNvPr>
                <p:cNvSpPr/>
                <p:nvPr/>
              </p:nvSpPr>
              <p:spPr>
                <a:xfrm>
                  <a:off x="5789"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38" name="Rectangle 37">
                  <a:extLst>
                    <a:ext uri="{FF2B5EF4-FFF2-40B4-BE49-F238E27FC236}">
                      <a16:creationId xmlns:a16="http://schemas.microsoft.com/office/drawing/2014/main" id="{85A62D3F-9D39-FC4D-9D25-FF5FB9D44AC5}"/>
                    </a:ext>
                  </a:extLst>
                </p:cNvPr>
                <p:cNvSpPr/>
                <p:nvPr/>
              </p:nvSpPr>
              <p:spPr>
                <a:xfrm>
                  <a:off x="4678"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39" name="Rectangle 38">
                  <a:extLst>
                    <a:ext uri="{FF2B5EF4-FFF2-40B4-BE49-F238E27FC236}">
                      <a16:creationId xmlns:a16="http://schemas.microsoft.com/office/drawing/2014/main" id="{B896ED14-F01B-164E-A460-1779F300F439}"/>
                    </a:ext>
                  </a:extLst>
                </p:cNvPr>
                <p:cNvSpPr/>
                <p:nvPr/>
              </p:nvSpPr>
              <p:spPr>
                <a:xfrm>
                  <a:off x="5234"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40" name="Rectangle 39">
                  <a:extLst>
                    <a:ext uri="{FF2B5EF4-FFF2-40B4-BE49-F238E27FC236}">
                      <a16:creationId xmlns:a16="http://schemas.microsoft.com/office/drawing/2014/main" id="{0E76BE45-4AAE-7241-9F11-C49DC252BFFE}"/>
                    </a:ext>
                  </a:extLst>
                </p:cNvPr>
                <p:cNvSpPr/>
                <p:nvPr/>
              </p:nvSpPr>
              <p:spPr>
                <a:xfrm>
                  <a:off x="5789"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grpSp>
          <p:grpSp>
            <p:nvGrpSpPr>
              <p:cNvPr id="41" name="Group 40">
                <a:extLst>
                  <a:ext uri="{FF2B5EF4-FFF2-40B4-BE49-F238E27FC236}">
                    <a16:creationId xmlns:a16="http://schemas.microsoft.com/office/drawing/2014/main" id="{192201EF-F93E-D341-9C23-82F9C8B65C75}"/>
                  </a:ext>
                </a:extLst>
              </p:cNvPr>
              <p:cNvGrpSpPr/>
              <p:nvPr/>
            </p:nvGrpSpPr>
            <p:grpSpPr>
              <a:xfrm>
                <a:off x="4778" y="5824"/>
                <a:ext cx="1665" cy="1662"/>
                <a:chOff x="4678" y="6034"/>
                <a:chExt cx="1665" cy="1662"/>
              </a:xfrm>
              <a:scene3d>
                <a:camera prst="isometricTopUp"/>
                <a:lightRig rig="threePt" dir="t"/>
              </a:scene3d>
            </p:grpSpPr>
            <p:sp>
              <p:nvSpPr>
                <p:cNvPr id="42" name="Rectangle 41">
                  <a:extLst>
                    <a:ext uri="{FF2B5EF4-FFF2-40B4-BE49-F238E27FC236}">
                      <a16:creationId xmlns:a16="http://schemas.microsoft.com/office/drawing/2014/main" id="{5A309723-D3E0-8548-89AF-138338EEA5FE}"/>
                    </a:ext>
                  </a:extLst>
                </p:cNvPr>
                <p:cNvSpPr/>
                <p:nvPr/>
              </p:nvSpPr>
              <p:spPr>
                <a:xfrm>
                  <a:off x="4678"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p>
              </p:txBody>
            </p:sp>
            <p:sp>
              <p:nvSpPr>
                <p:cNvPr id="43" name="Rectangle 42">
                  <a:extLst>
                    <a:ext uri="{FF2B5EF4-FFF2-40B4-BE49-F238E27FC236}">
                      <a16:creationId xmlns:a16="http://schemas.microsoft.com/office/drawing/2014/main" id="{BB1A653D-E14A-F541-A7FA-3CE2F90129AF}"/>
                    </a:ext>
                  </a:extLst>
                </p:cNvPr>
                <p:cNvSpPr/>
                <p:nvPr/>
              </p:nvSpPr>
              <p:spPr>
                <a:xfrm>
                  <a:off x="5234"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44" name="Rectangle 43">
                  <a:extLst>
                    <a:ext uri="{FF2B5EF4-FFF2-40B4-BE49-F238E27FC236}">
                      <a16:creationId xmlns:a16="http://schemas.microsoft.com/office/drawing/2014/main" id="{16309CE6-4ED1-784F-9009-49BEA099E22F}"/>
                    </a:ext>
                  </a:extLst>
                </p:cNvPr>
                <p:cNvSpPr/>
                <p:nvPr/>
              </p:nvSpPr>
              <p:spPr>
                <a:xfrm>
                  <a:off x="5789"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45" name="Rectangle 44">
                  <a:extLst>
                    <a:ext uri="{FF2B5EF4-FFF2-40B4-BE49-F238E27FC236}">
                      <a16:creationId xmlns:a16="http://schemas.microsoft.com/office/drawing/2014/main" id="{6D04A82F-D3E8-E641-B311-E6189A6E6B22}"/>
                    </a:ext>
                  </a:extLst>
                </p:cNvPr>
                <p:cNvSpPr/>
                <p:nvPr/>
              </p:nvSpPr>
              <p:spPr>
                <a:xfrm>
                  <a:off x="4678"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46" name="Rectangle 45">
                  <a:extLst>
                    <a:ext uri="{FF2B5EF4-FFF2-40B4-BE49-F238E27FC236}">
                      <a16:creationId xmlns:a16="http://schemas.microsoft.com/office/drawing/2014/main" id="{E6559AE7-E869-FB47-BC19-4B301E10EFA7}"/>
                    </a:ext>
                  </a:extLst>
                </p:cNvPr>
                <p:cNvSpPr/>
                <p:nvPr/>
              </p:nvSpPr>
              <p:spPr>
                <a:xfrm>
                  <a:off x="5234" y="6588"/>
                  <a:ext cx="554" cy="554"/>
                </a:xfrm>
                <a:prstGeom prst="rect">
                  <a:avLst/>
                </a:prstGeom>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r>
                    <a:rPr lang="en-US" altLang="en-US" sz="2156" noProof="1">
                      <a:solidFill>
                        <a:schemeClr val="tx1"/>
                      </a:solidFill>
                      <a:latin typeface="DejaVu Math TeX Gyre" panose="02000503000000000000" charset="0"/>
                      <a:cs typeface="DejaVu Math TeX Gyre" panose="02000503000000000000" charset="0"/>
                    </a:rPr>
                    <a:t>x</a:t>
                  </a:r>
                  <a:r>
                    <a:rPr lang="en-US" altLang="en-US" sz="2156" baseline="-25000" noProof="1">
                      <a:solidFill>
                        <a:schemeClr val="tx1"/>
                      </a:solidFill>
                      <a:latin typeface="DejaVu Math TeX Gyre" panose="02000503000000000000" charset="0"/>
                      <a:cs typeface="DejaVu Math TeX Gyre" panose="02000503000000000000" charset="0"/>
                    </a:rPr>
                    <a:t>i</a:t>
                  </a:r>
                </a:p>
              </p:txBody>
            </p:sp>
            <p:sp>
              <p:nvSpPr>
                <p:cNvPr id="47" name="Rectangle 46">
                  <a:extLst>
                    <a:ext uri="{FF2B5EF4-FFF2-40B4-BE49-F238E27FC236}">
                      <a16:creationId xmlns:a16="http://schemas.microsoft.com/office/drawing/2014/main" id="{CAAB41B8-CC5B-EE4B-A899-CFBD59D0AAD8}"/>
                    </a:ext>
                  </a:extLst>
                </p:cNvPr>
                <p:cNvSpPr/>
                <p:nvPr/>
              </p:nvSpPr>
              <p:spPr>
                <a:xfrm>
                  <a:off x="5789"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48" name="Rectangle 47">
                  <a:extLst>
                    <a:ext uri="{FF2B5EF4-FFF2-40B4-BE49-F238E27FC236}">
                      <a16:creationId xmlns:a16="http://schemas.microsoft.com/office/drawing/2014/main" id="{E47329CA-7420-964D-BAFF-FDDCEFCE4AE6}"/>
                    </a:ext>
                  </a:extLst>
                </p:cNvPr>
                <p:cNvSpPr/>
                <p:nvPr/>
              </p:nvSpPr>
              <p:spPr>
                <a:xfrm>
                  <a:off x="4678"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49" name="Rectangle 48">
                  <a:extLst>
                    <a:ext uri="{FF2B5EF4-FFF2-40B4-BE49-F238E27FC236}">
                      <a16:creationId xmlns:a16="http://schemas.microsoft.com/office/drawing/2014/main" id="{DA164305-9AD1-BA4B-8256-7282BC8C17DA}"/>
                    </a:ext>
                  </a:extLst>
                </p:cNvPr>
                <p:cNvSpPr/>
                <p:nvPr/>
              </p:nvSpPr>
              <p:spPr>
                <a:xfrm>
                  <a:off x="5234"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50" name="Rectangle 49">
                  <a:extLst>
                    <a:ext uri="{FF2B5EF4-FFF2-40B4-BE49-F238E27FC236}">
                      <a16:creationId xmlns:a16="http://schemas.microsoft.com/office/drawing/2014/main" id="{5841F220-BA85-0848-8677-471327980956}"/>
                    </a:ext>
                  </a:extLst>
                </p:cNvPr>
                <p:cNvSpPr/>
                <p:nvPr/>
              </p:nvSpPr>
              <p:spPr>
                <a:xfrm>
                  <a:off x="5789"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grpSp>
          <p:grpSp>
            <p:nvGrpSpPr>
              <p:cNvPr id="54" name="Group 53">
                <a:extLst>
                  <a:ext uri="{FF2B5EF4-FFF2-40B4-BE49-F238E27FC236}">
                    <a16:creationId xmlns:a16="http://schemas.microsoft.com/office/drawing/2014/main" id="{5921C6D3-90CE-E049-9B59-C13C995E73EB}"/>
                  </a:ext>
                </a:extLst>
              </p:cNvPr>
              <p:cNvGrpSpPr/>
              <p:nvPr/>
            </p:nvGrpSpPr>
            <p:grpSpPr>
              <a:xfrm>
                <a:off x="4778" y="5689"/>
                <a:ext cx="1665" cy="1662"/>
                <a:chOff x="4678" y="6034"/>
                <a:chExt cx="1665" cy="1662"/>
              </a:xfrm>
              <a:scene3d>
                <a:camera prst="isometricTopUp"/>
                <a:lightRig rig="threePt" dir="t"/>
              </a:scene3d>
            </p:grpSpPr>
            <p:sp>
              <p:nvSpPr>
                <p:cNvPr id="55" name="Rectangle 54">
                  <a:extLst>
                    <a:ext uri="{FF2B5EF4-FFF2-40B4-BE49-F238E27FC236}">
                      <a16:creationId xmlns:a16="http://schemas.microsoft.com/office/drawing/2014/main" id="{8BB1C30F-4504-C14F-B9E1-B73D23FF7B0B}"/>
                    </a:ext>
                  </a:extLst>
                </p:cNvPr>
                <p:cNvSpPr/>
                <p:nvPr/>
              </p:nvSpPr>
              <p:spPr>
                <a:xfrm>
                  <a:off x="4678"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p>
              </p:txBody>
            </p:sp>
            <p:sp>
              <p:nvSpPr>
                <p:cNvPr id="56" name="Rectangle 55">
                  <a:extLst>
                    <a:ext uri="{FF2B5EF4-FFF2-40B4-BE49-F238E27FC236}">
                      <a16:creationId xmlns:a16="http://schemas.microsoft.com/office/drawing/2014/main" id="{463B33D3-5611-EF4E-B389-F12C0311AD28}"/>
                    </a:ext>
                  </a:extLst>
                </p:cNvPr>
                <p:cNvSpPr/>
                <p:nvPr/>
              </p:nvSpPr>
              <p:spPr>
                <a:xfrm>
                  <a:off x="5234"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57" name="Rectangle 56">
                  <a:extLst>
                    <a:ext uri="{FF2B5EF4-FFF2-40B4-BE49-F238E27FC236}">
                      <a16:creationId xmlns:a16="http://schemas.microsoft.com/office/drawing/2014/main" id="{B68543D9-537C-EF49-983E-2A8F5AD6DAFE}"/>
                    </a:ext>
                  </a:extLst>
                </p:cNvPr>
                <p:cNvSpPr/>
                <p:nvPr/>
              </p:nvSpPr>
              <p:spPr>
                <a:xfrm>
                  <a:off x="5789" y="6034"/>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58" name="Rectangle 57">
                  <a:extLst>
                    <a:ext uri="{FF2B5EF4-FFF2-40B4-BE49-F238E27FC236}">
                      <a16:creationId xmlns:a16="http://schemas.microsoft.com/office/drawing/2014/main" id="{F5CC1F7D-9BEC-E94F-A4C4-415A05ED3D8E}"/>
                    </a:ext>
                  </a:extLst>
                </p:cNvPr>
                <p:cNvSpPr/>
                <p:nvPr/>
              </p:nvSpPr>
              <p:spPr>
                <a:xfrm>
                  <a:off x="4678"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59" name="Rectangle 58">
                  <a:extLst>
                    <a:ext uri="{FF2B5EF4-FFF2-40B4-BE49-F238E27FC236}">
                      <a16:creationId xmlns:a16="http://schemas.microsoft.com/office/drawing/2014/main" id="{DCAA51ED-0425-1C4B-AC74-2B9431D3F487}"/>
                    </a:ext>
                  </a:extLst>
                </p:cNvPr>
                <p:cNvSpPr/>
                <p:nvPr/>
              </p:nvSpPr>
              <p:spPr>
                <a:xfrm>
                  <a:off x="5234" y="6588"/>
                  <a:ext cx="554" cy="554"/>
                </a:xfrm>
                <a:prstGeom prst="rect">
                  <a:avLst/>
                </a:prstGeom>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r>
                    <a:rPr lang="en-US" altLang="en-US" sz="2156" noProof="1">
                      <a:solidFill>
                        <a:schemeClr val="tx1"/>
                      </a:solidFill>
                      <a:latin typeface="DejaVu Math TeX Gyre" panose="02000503000000000000" charset="0"/>
                      <a:cs typeface="DejaVu Math TeX Gyre" panose="02000503000000000000" charset="0"/>
                    </a:rPr>
                    <a:t>x</a:t>
                  </a:r>
                  <a:r>
                    <a:rPr lang="en-US" altLang="en-US" sz="2156" baseline="-25000" noProof="1">
                      <a:solidFill>
                        <a:schemeClr val="tx1"/>
                      </a:solidFill>
                      <a:latin typeface="DejaVu Math TeX Gyre" panose="02000503000000000000" charset="0"/>
                      <a:cs typeface="DejaVu Math TeX Gyre" panose="02000503000000000000" charset="0"/>
                    </a:rPr>
                    <a:t>i</a:t>
                  </a:r>
                </a:p>
              </p:txBody>
            </p:sp>
            <p:sp>
              <p:nvSpPr>
                <p:cNvPr id="60" name="Rectangle 59">
                  <a:extLst>
                    <a:ext uri="{FF2B5EF4-FFF2-40B4-BE49-F238E27FC236}">
                      <a16:creationId xmlns:a16="http://schemas.microsoft.com/office/drawing/2014/main" id="{B351E133-A0B0-7A46-9A33-C5661D915296}"/>
                    </a:ext>
                  </a:extLst>
                </p:cNvPr>
                <p:cNvSpPr/>
                <p:nvPr/>
              </p:nvSpPr>
              <p:spPr>
                <a:xfrm>
                  <a:off x="5789" y="6588"/>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61" name="Rectangle 60">
                  <a:extLst>
                    <a:ext uri="{FF2B5EF4-FFF2-40B4-BE49-F238E27FC236}">
                      <a16:creationId xmlns:a16="http://schemas.microsoft.com/office/drawing/2014/main" id="{3C7294A9-6D62-A848-B2F2-79EA361ECB32}"/>
                    </a:ext>
                  </a:extLst>
                </p:cNvPr>
                <p:cNvSpPr/>
                <p:nvPr/>
              </p:nvSpPr>
              <p:spPr>
                <a:xfrm>
                  <a:off x="4678"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62" name="Rectangle 61">
                  <a:extLst>
                    <a:ext uri="{FF2B5EF4-FFF2-40B4-BE49-F238E27FC236}">
                      <a16:creationId xmlns:a16="http://schemas.microsoft.com/office/drawing/2014/main" id="{AEF46EB8-5885-3D40-AB7A-A3E1D3E0BF49}"/>
                    </a:ext>
                  </a:extLst>
                </p:cNvPr>
                <p:cNvSpPr/>
                <p:nvPr/>
              </p:nvSpPr>
              <p:spPr>
                <a:xfrm>
                  <a:off x="5234"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sp>
              <p:nvSpPr>
                <p:cNvPr id="63" name="Rectangle 62">
                  <a:extLst>
                    <a:ext uri="{FF2B5EF4-FFF2-40B4-BE49-F238E27FC236}">
                      <a16:creationId xmlns:a16="http://schemas.microsoft.com/office/drawing/2014/main" id="{5D5767E1-B651-214B-AEEE-A9B9894B5B8B}"/>
                    </a:ext>
                  </a:extLst>
                </p:cNvPr>
                <p:cNvSpPr/>
                <p:nvPr/>
              </p:nvSpPr>
              <p:spPr>
                <a:xfrm>
                  <a:off x="5789" y="7142"/>
                  <a:ext cx="554" cy="554"/>
                </a:xfrm>
                <a:prstGeom prst="rect">
                  <a:avLst/>
                </a:prstGeom>
                <a:solidFill>
                  <a:srgbClr val="FEFFD7"/>
                </a:solidFill>
                <a:ln w="9525">
                  <a:solidFill>
                    <a:srgbClr val="323232"/>
                  </a:solidFill>
                </a:ln>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flatTx/>
                </a:bodyPr>
                <a:lstStyle/>
                <a:p>
                  <a:pPr algn="ctr" fontAlgn="auto"/>
                  <a:endParaRPr lang="en-US" sz="2156" noProof="1">
                    <a:sym typeface="+mn-ea"/>
                  </a:endParaRPr>
                </a:p>
              </p:txBody>
            </p:sp>
          </p:grpSp>
        </p:grpSp>
        <p:sp>
          <p:nvSpPr>
            <p:cNvPr id="65" name="Rectangle 64">
              <a:extLst>
                <a:ext uri="{FF2B5EF4-FFF2-40B4-BE49-F238E27FC236}">
                  <a16:creationId xmlns:a16="http://schemas.microsoft.com/office/drawing/2014/main" id="{DBA9C48E-760E-8E4B-AE9D-C6973C3908B5}"/>
                </a:ext>
              </a:extLst>
            </p:cNvPr>
            <p:cNvSpPr/>
            <p:nvPr/>
          </p:nvSpPr>
          <p:spPr>
            <a:xfrm>
              <a:off x="8085" y="8372"/>
              <a:ext cx="4032" cy="55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r>
                <a:rPr lang="en-US" altLang="en-US" sz="1677">
                  <a:solidFill>
                    <a:schemeClr val="tx1"/>
                  </a:solidFill>
                  <a:latin typeface="DejaVu Math TeX Gyre" charset="0"/>
                  <a:cs typeface="Arial" panose="020B0604020202020204" pitchFamily="34" charset="0"/>
                </a:rPr>
                <a:t>∑</a:t>
              </a:r>
              <a:r>
                <a:rPr lang="en-US" altLang="en-US" sz="2156" baseline="-25000">
                  <a:solidFill>
                    <a:schemeClr val="tx1"/>
                  </a:solidFill>
                  <a:latin typeface="DejaVu Math TeX Gyre" charset="0"/>
                  <a:cs typeface="Arial" panose="020B0604020202020204" pitchFamily="34" charset="0"/>
                </a:rPr>
                <a:t>i</a:t>
              </a:r>
              <a:r>
                <a:rPr lang="en-US" altLang="en-US" sz="2156">
                  <a:solidFill>
                    <a:schemeClr val="tx1"/>
                  </a:solidFill>
                  <a:latin typeface="DejaVu Math TeX Gyre" charset="0"/>
                  <a:cs typeface="Arial" panose="020B0604020202020204" pitchFamily="34" charset="0"/>
                </a:rPr>
                <a:t> is provided by user</a:t>
              </a:r>
              <a:endParaRPr lang="en-US" altLang="en-US" sz="2156" baseline="-25000">
                <a:solidFill>
                  <a:schemeClr val="tx1"/>
                </a:solidFill>
                <a:latin typeface="DejaVu Math TeX Gyre" charset="0"/>
                <a:cs typeface="Arial" panose="020B0604020202020204" pitchFamily="34" charset="0"/>
              </a:endParaRPr>
            </a:p>
          </p:txBody>
        </p:sp>
      </p:grpSp>
      <p:sp>
        <p:nvSpPr>
          <p:cNvPr id="68" name="Slide Number Placeholder 67">
            <a:extLst>
              <a:ext uri="{FF2B5EF4-FFF2-40B4-BE49-F238E27FC236}">
                <a16:creationId xmlns:a16="http://schemas.microsoft.com/office/drawing/2014/main" id="{790FE02F-FEB3-2548-B321-1B2F98712AD4}"/>
              </a:ext>
            </a:extLst>
          </p:cNvPr>
          <p:cNvSpPr>
            <a:spLocks noGrp="1"/>
          </p:cNvSpPr>
          <p:nvPr>
            <p:ph type="sldNum" sz="quarter" idx="12"/>
          </p:nvPr>
        </p:nvSpPr>
        <p:spPr/>
        <p:txBody>
          <a:bodyPr/>
          <a:lstStyle/>
          <a:p>
            <a:fld id="{9D964917-E1B3-6B4F-949D-F28527181B17}" type="slidenum">
              <a:rPr lang="zh-CN" altLang="en-US"/>
              <a:pPr/>
              <a:t>19</a:t>
            </a:fld>
            <a:endParaRPr lang="zh-CN" altLang="en-US"/>
          </a:p>
        </p:txBody>
      </p:sp>
      <p:pic>
        <p:nvPicPr>
          <p:cNvPr id="66" name="Picture 2">
            <a:extLst>
              <a:ext uri="{FF2B5EF4-FFF2-40B4-BE49-F238E27FC236}">
                <a16:creationId xmlns:a16="http://schemas.microsoft.com/office/drawing/2014/main" id="{C77962DE-C578-0D4B-AEEE-0E19766059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65714" y="146664"/>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 name="Google Shape;324;gd015da3983_1_248" descr="A picture containing text&#10;&#10;Description automatically generated">
            <a:extLst>
              <a:ext uri="{FF2B5EF4-FFF2-40B4-BE49-F238E27FC236}">
                <a16:creationId xmlns:a16="http://schemas.microsoft.com/office/drawing/2014/main" id="{612EB9C8-7440-E84B-847F-F5C0212C8083}"/>
              </a:ext>
            </a:extLst>
          </p:cNvPr>
          <p:cNvPicPr preferRelativeResize="0"/>
          <p:nvPr/>
        </p:nvPicPr>
        <p:blipFill rotWithShape="1">
          <a:blip r:embed="rId6">
            <a:alphaModFix/>
          </a:blip>
          <a:srcRect/>
          <a:stretch/>
        </p:blipFill>
        <p:spPr>
          <a:xfrm>
            <a:off x="136107" y="39536"/>
            <a:ext cx="1290221" cy="1202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esultado de imagem para laptop universidade brasil">
            <a:extLst>
              <a:ext uri="{FF2B5EF4-FFF2-40B4-BE49-F238E27FC236}">
                <a16:creationId xmlns:a16="http://schemas.microsoft.com/office/drawing/2014/main" id="{56B39BC2-1EFD-9841-AD7F-7E1B9CB71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694" y="3552620"/>
            <a:ext cx="3282559" cy="2464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4">
            <a:extLst>
              <a:ext uri="{FF2B5EF4-FFF2-40B4-BE49-F238E27FC236}">
                <a16:creationId xmlns:a16="http://schemas.microsoft.com/office/drawing/2014/main" id="{7807E4F3-20D1-A048-94DF-4EFC678D6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526" y="3645811"/>
            <a:ext cx="4328566" cy="248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6" name="Group 52">
            <a:extLst>
              <a:ext uri="{FF2B5EF4-FFF2-40B4-BE49-F238E27FC236}">
                <a16:creationId xmlns:a16="http://schemas.microsoft.com/office/drawing/2014/main" id="{59CA5FA1-DACD-2D4D-B042-436E70DC3937}"/>
              </a:ext>
            </a:extLst>
          </p:cNvPr>
          <p:cNvGrpSpPr>
            <a:grpSpLocks/>
          </p:cNvGrpSpPr>
          <p:nvPr/>
        </p:nvGrpSpPr>
        <p:grpSpPr bwMode="auto">
          <a:xfrm>
            <a:off x="7263724" y="1186743"/>
            <a:ext cx="2689949" cy="1664480"/>
            <a:chOff x="8722" y="1431"/>
            <a:chExt cx="3535" cy="2189"/>
          </a:xfrm>
        </p:grpSpPr>
        <p:pic>
          <p:nvPicPr>
            <p:cNvPr id="13317" name="Picture 7">
              <a:extLst>
                <a:ext uri="{FF2B5EF4-FFF2-40B4-BE49-F238E27FC236}">
                  <a16:creationId xmlns:a16="http://schemas.microsoft.com/office/drawing/2014/main" id="{09CDB66D-DCBF-0E4D-9948-4F08964EE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 y="1431"/>
              <a:ext cx="3535" cy="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 Box 18">
              <a:extLst>
                <a:ext uri="{FF2B5EF4-FFF2-40B4-BE49-F238E27FC236}">
                  <a16:creationId xmlns:a16="http://schemas.microsoft.com/office/drawing/2014/main" id="{9D7A5D7B-E472-B849-9927-F40467FFDA62}"/>
                </a:ext>
              </a:extLst>
            </p:cNvPr>
            <p:cNvSpPr txBox="1">
              <a:spLocks noChangeArrowheads="1"/>
            </p:cNvSpPr>
            <p:nvPr/>
          </p:nvSpPr>
          <p:spPr bwMode="auto">
            <a:xfrm>
              <a:off x="8965" y="2999"/>
              <a:ext cx="3050" cy="621"/>
            </a:xfrm>
            <a:prstGeom prst="rect">
              <a:avLst/>
            </a:prstGeom>
            <a:solidFill>
              <a:srgbClr val="E8F0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7038" bIns="97038">
              <a:spAutoFit/>
            </a:bodyPr>
            <a:lstStyle/>
            <a:p>
              <a:pPr algn="ctr">
                <a:spcBef>
                  <a:spcPts val="719"/>
                </a:spcBef>
                <a:spcAft>
                  <a:spcPts val="719"/>
                </a:spcAft>
              </a:pPr>
              <a:r>
                <a:rPr lang="pt-BR" altLang="en-US" sz="1797">
                  <a:solidFill>
                    <a:srgbClr val="2C89E5"/>
                  </a:solidFill>
                  <a:latin typeface="Latin Modern Sans" charset="0"/>
                </a:rPr>
                <a:t>Space agencies</a:t>
              </a:r>
            </a:p>
          </p:txBody>
        </p:sp>
      </p:grpSp>
      <p:sp>
        <p:nvSpPr>
          <p:cNvPr id="13319" name="Text Box 18">
            <a:extLst>
              <a:ext uri="{FF2B5EF4-FFF2-40B4-BE49-F238E27FC236}">
                <a16:creationId xmlns:a16="http://schemas.microsoft.com/office/drawing/2014/main" id="{2E829CE7-55B3-A449-96BC-B8FE978F4B45}"/>
              </a:ext>
            </a:extLst>
          </p:cNvPr>
          <p:cNvSpPr txBox="1">
            <a:spLocks noChangeArrowheads="1"/>
          </p:cNvSpPr>
          <p:nvPr/>
        </p:nvSpPr>
        <p:spPr bwMode="auto">
          <a:xfrm>
            <a:off x="7503355" y="6139109"/>
            <a:ext cx="2190908" cy="472522"/>
          </a:xfrm>
          <a:prstGeom prst="rect">
            <a:avLst/>
          </a:prstGeom>
          <a:solidFill>
            <a:srgbClr val="E8F0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7038" bIns="97038">
            <a:spAutoFit/>
          </a:bodyPr>
          <a:lstStyle/>
          <a:p>
            <a:pPr algn="ctr">
              <a:spcBef>
                <a:spcPts val="719"/>
              </a:spcBef>
              <a:spcAft>
                <a:spcPts val="719"/>
              </a:spcAft>
            </a:pPr>
            <a:r>
              <a:rPr lang="pt-BR" altLang="en-US" sz="1797">
                <a:solidFill>
                  <a:srgbClr val="2C89E5"/>
                </a:solidFill>
                <a:latin typeface="Latin Modern Sans" charset="0"/>
              </a:rPr>
              <a:t>Cloud platforms</a:t>
            </a:r>
            <a:endParaRPr lang="pt-BR" altLang="en-US" sz="1797">
              <a:solidFill>
                <a:srgbClr val="7F0001"/>
              </a:solidFill>
              <a:latin typeface="Latin Modern Sans" charset="0"/>
            </a:endParaRPr>
          </a:p>
        </p:txBody>
      </p:sp>
      <p:sp>
        <p:nvSpPr>
          <p:cNvPr id="13320" name="Text Box 18">
            <a:extLst>
              <a:ext uri="{FF2B5EF4-FFF2-40B4-BE49-F238E27FC236}">
                <a16:creationId xmlns:a16="http://schemas.microsoft.com/office/drawing/2014/main" id="{37043F89-DDFF-FC41-BE27-70DC49E824D7}"/>
              </a:ext>
            </a:extLst>
          </p:cNvPr>
          <p:cNvSpPr txBox="1">
            <a:spLocks noChangeArrowheads="1"/>
          </p:cNvSpPr>
          <p:nvPr/>
        </p:nvSpPr>
        <p:spPr bwMode="auto">
          <a:xfrm>
            <a:off x="1959520" y="6131502"/>
            <a:ext cx="2190908" cy="472522"/>
          </a:xfrm>
          <a:prstGeom prst="rect">
            <a:avLst/>
          </a:prstGeom>
          <a:solidFill>
            <a:srgbClr val="E8F0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7038" bIns="97038">
            <a:spAutoFit/>
          </a:bodyPr>
          <a:lstStyle/>
          <a:p>
            <a:pPr algn="ctr">
              <a:spcBef>
                <a:spcPts val="719"/>
              </a:spcBef>
              <a:spcAft>
                <a:spcPts val="719"/>
              </a:spcAft>
            </a:pPr>
            <a:r>
              <a:rPr lang="en-US" altLang="pt-BR" sz="1797">
                <a:solidFill>
                  <a:srgbClr val="2C89E5"/>
                </a:solidFill>
                <a:latin typeface="Latin Modern Sans" charset="0"/>
              </a:rPr>
              <a:t>U</a:t>
            </a:r>
            <a:r>
              <a:rPr lang="pt-BR" altLang="en-US" sz="1797">
                <a:solidFill>
                  <a:srgbClr val="2C89E5"/>
                </a:solidFill>
                <a:latin typeface="Latin Modern Sans" charset="0"/>
              </a:rPr>
              <a:t>sers</a:t>
            </a:r>
            <a:endParaRPr lang="pt-BR" altLang="en-US" sz="1797">
              <a:solidFill>
                <a:srgbClr val="7F0001"/>
              </a:solidFill>
              <a:latin typeface="Latin Modern Sans" charset="0"/>
            </a:endParaRPr>
          </a:p>
        </p:txBody>
      </p:sp>
      <p:sp>
        <p:nvSpPr>
          <p:cNvPr id="9" name="Down Arrow 8">
            <a:extLst>
              <a:ext uri="{FF2B5EF4-FFF2-40B4-BE49-F238E27FC236}">
                <a16:creationId xmlns:a16="http://schemas.microsoft.com/office/drawing/2014/main" id="{86217DA4-94F7-DA44-A1B4-EEC56F1391BC}"/>
              </a:ext>
            </a:extLst>
          </p:cNvPr>
          <p:cNvSpPr/>
          <p:nvPr/>
        </p:nvSpPr>
        <p:spPr>
          <a:xfrm>
            <a:off x="8413951" y="2914806"/>
            <a:ext cx="368955" cy="514136"/>
          </a:xfrm>
          <a:prstGeom prst="downArrow">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spcFirstLastPara="1" lIns="45644" tIns="45644" rIns="45644" bIns="45644" spcCol="38100" anchor="ctr">
            <a:spAutoFit/>
          </a:bodyPr>
          <a:lstStyle/>
          <a:p>
            <a:pPr algn="ctr" defTabSz="699872" hangingPunct="0"/>
            <a:endParaRPr lang="en-US" sz="2156" noProof="1">
              <a:solidFill>
                <a:srgbClr val="FFFFFF"/>
              </a:solidFill>
              <a:latin typeface="Proxima Nova Rg" panose="02000506030000020004" pitchFamily="2" charset="77"/>
              <a:sym typeface="Helvetica Light"/>
            </a:endParaRPr>
          </a:p>
        </p:txBody>
      </p:sp>
      <p:sp>
        <p:nvSpPr>
          <p:cNvPr id="13322" name="Text Box 18">
            <a:extLst>
              <a:ext uri="{FF2B5EF4-FFF2-40B4-BE49-F238E27FC236}">
                <a16:creationId xmlns:a16="http://schemas.microsoft.com/office/drawing/2014/main" id="{EB0C58C7-B7E2-6444-9A99-321D2CE514EC}"/>
              </a:ext>
            </a:extLst>
          </p:cNvPr>
          <p:cNvSpPr txBox="1">
            <a:spLocks noChangeArrowheads="1"/>
          </p:cNvSpPr>
          <p:nvPr/>
        </p:nvSpPr>
        <p:spPr bwMode="auto">
          <a:xfrm>
            <a:off x="9270155" y="3636301"/>
            <a:ext cx="1529072" cy="472522"/>
          </a:xfrm>
          <a:prstGeom prst="rect">
            <a:avLst/>
          </a:prstGeom>
          <a:solidFill>
            <a:srgbClr val="DEEBF7"/>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7038" bIns="97038">
            <a:spAutoFit/>
          </a:bodyPr>
          <a:lstStyle/>
          <a:p>
            <a:pPr algn="ctr">
              <a:spcBef>
                <a:spcPts val="719"/>
              </a:spcBef>
              <a:spcAft>
                <a:spcPts val="719"/>
              </a:spcAft>
            </a:pPr>
            <a:r>
              <a:rPr lang="pt-BR" altLang="en-US" sz="1797">
                <a:solidFill>
                  <a:srgbClr val="2C89E5"/>
                </a:solidFill>
                <a:latin typeface="Latin Modern Sans" charset="0"/>
              </a:rPr>
              <a:t>open data</a:t>
            </a:r>
          </a:p>
        </p:txBody>
      </p:sp>
      <p:sp>
        <p:nvSpPr>
          <p:cNvPr id="13" name="Right Arrow 12">
            <a:extLst>
              <a:ext uri="{FF2B5EF4-FFF2-40B4-BE49-F238E27FC236}">
                <a16:creationId xmlns:a16="http://schemas.microsoft.com/office/drawing/2014/main" id="{81B5F479-D0C6-F44B-8816-7BE6342C9780}"/>
              </a:ext>
            </a:extLst>
          </p:cNvPr>
          <p:cNvSpPr/>
          <p:nvPr/>
        </p:nvSpPr>
        <p:spPr>
          <a:xfrm>
            <a:off x="5125306" y="3833709"/>
            <a:ext cx="875603" cy="842134"/>
          </a:xfrm>
          <a:prstGeom prst="rightArrow">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spcFirstLastPara="1" lIns="45644" tIns="45644" rIns="45644" bIns="45644" spcCol="38100" anchor="ctr">
            <a:spAutoFit/>
          </a:bodyPr>
          <a:lstStyle/>
          <a:p>
            <a:pPr algn="ctr" defTabSz="699872" hangingPunct="0"/>
            <a:endParaRPr lang="en-US" sz="2156" noProof="1">
              <a:solidFill>
                <a:srgbClr val="FFFFFF"/>
              </a:solidFill>
              <a:latin typeface="Proxima Nova Rg" panose="02000506030000020004" pitchFamily="2" charset="77"/>
              <a:sym typeface="Helvetica Light"/>
            </a:endParaRPr>
          </a:p>
        </p:txBody>
      </p:sp>
      <p:sp>
        <p:nvSpPr>
          <p:cNvPr id="13324" name="Text Box 18">
            <a:extLst>
              <a:ext uri="{FF2B5EF4-FFF2-40B4-BE49-F238E27FC236}">
                <a16:creationId xmlns:a16="http://schemas.microsoft.com/office/drawing/2014/main" id="{DA16B2FB-963D-6B46-B2E8-37D5C98D138F}"/>
              </a:ext>
            </a:extLst>
          </p:cNvPr>
          <p:cNvSpPr txBox="1">
            <a:spLocks noChangeArrowheads="1"/>
          </p:cNvSpPr>
          <p:nvPr/>
        </p:nvSpPr>
        <p:spPr bwMode="auto">
          <a:xfrm>
            <a:off x="4876928" y="3130414"/>
            <a:ext cx="1373121" cy="472522"/>
          </a:xfrm>
          <a:prstGeom prst="rect">
            <a:avLst/>
          </a:prstGeom>
          <a:solidFill>
            <a:srgbClr val="DEEBF7"/>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7038" bIns="97038">
            <a:spAutoFit/>
          </a:bodyPr>
          <a:lstStyle/>
          <a:p>
            <a:pPr algn="ctr">
              <a:spcBef>
                <a:spcPts val="719"/>
              </a:spcBef>
              <a:spcAft>
                <a:spcPts val="719"/>
              </a:spcAft>
            </a:pPr>
            <a:r>
              <a:rPr lang="pt-BR" altLang="en-US" sz="1797">
                <a:solidFill>
                  <a:srgbClr val="2C89E5"/>
                </a:solidFill>
                <a:latin typeface="Latin Modern Sans" charset="0"/>
              </a:rPr>
              <a:t>Software</a:t>
            </a:r>
          </a:p>
        </p:txBody>
      </p:sp>
      <p:sp>
        <p:nvSpPr>
          <p:cNvPr id="17" name="Right Arrow 16">
            <a:extLst>
              <a:ext uri="{FF2B5EF4-FFF2-40B4-BE49-F238E27FC236}">
                <a16:creationId xmlns:a16="http://schemas.microsoft.com/office/drawing/2014/main" id="{8C4E7C66-5EC3-DE46-84B1-8EE6EF90C7B5}"/>
              </a:ext>
            </a:extLst>
          </p:cNvPr>
          <p:cNvSpPr/>
          <p:nvPr/>
        </p:nvSpPr>
        <p:spPr>
          <a:xfrm rot="10800000">
            <a:off x="5125306" y="4742023"/>
            <a:ext cx="875603" cy="842134"/>
          </a:xfrm>
          <a:prstGeom prst="rightArrow">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spcFirstLastPara="1" lIns="45644" tIns="45644" rIns="45644" bIns="45644" spcCol="38100" anchor="ctr">
            <a:spAutoFit/>
          </a:bodyPr>
          <a:lstStyle/>
          <a:p>
            <a:pPr algn="ctr" defTabSz="699872" hangingPunct="0"/>
            <a:endParaRPr lang="en-US" sz="2156" noProof="1">
              <a:solidFill>
                <a:srgbClr val="FFFFFF"/>
              </a:solidFill>
              <a:latin typeface="Proxima Nova Rg" panose="02000506030000020004" pitchFamily="2" charset="77"/>
              <a:sym typeface="Helvetica Light"/>
            </a:endParaRPr>
          </a:p>
        </p:txBody>
      </p:sp>
      <p:sp>
        <p:nvSpPr>
          <p:cNvPr id="13326" name="Text Box 18">
            <a:extLst>
              <a:ext uri="{FF2B5EF4-FFF2-40B4-BE49-F238E27FC236}">
                <a16:creationId xmlns:a16="http://schemas.microsoft.com/office/drawing/2014/main" id="{BBCEACDA-1615-0B45-9FB7-34108DDCB854}"/>
              </a:ext>
            </a:extLst>
          </p:cNvPr>
          <p:cNvSpPr txBox="1">
            <a:spLocks noChangeArrowheads="1"/>
          </p:cNvSpPr>
          <p:nvPr/>
        </p:nvSpPr>
        <p:spPr bwMode="auto">
          <a:xfrm>
            <a:off x="4876928" y="5804387"/>
            <a:ext cx="1373121" cy="472522"/>
          </a:xfrm>
          <a:prstGeom prst="rect">
            <a:avLst/>
          </a:prstGeom>
          <a:solidFill>
            <a:srgbClr val="DEEBF7"/>
          </a:solidFill>
          <a:ln>
            <a:noFill/>
          </a:ln>
          <a:extLst>
            <a:ext uri="{91240B29-F687-4F45-9708-019B960494DF}">
              <a14:hiddenLine xmlns:a14="http://schemas.microsoft.com/office/drawing/2010/main" w="9525">
                <a:solidFill>
                  <a:srgbClr val="000000"/>
                </a:solidFill>
                <a:miter lim="800000"/>
                <a:headEnd/>
                <a:tailEnd/>
              </a14:hiddenLine>
            </a:ext>
          </a:extLst>
        </p:spPr>
        <p:txBody>
          <a:bodyPr tIns="97038" bIns="97038">
            <a:spAutoFit/>
          </a:bodyPr>
          <a:lstStyle/>
          <a:p>
            <a:pPr algn="ctr">
              <a:spcBef>
                <a:spcPts val="719"/>
              </a:spcBef>
              <a:spcAft>
                <a:spcPts val="719"/>
              </a:spcAft>
            </a:pPr>
            <a:r>
              <a:rPr lang="pt-BR" altLang="en-US" sz="1797">
                <a:solidFill>
                  <a:srgbClr val="2C89E5"/>
                </a:solidFill>
                <a:latin typeface="Latin Modern Sans" charset="0"/>
              </a:rPr>
              <a:t>Results</a:t>
            </a:r>
          </a:p>
        </p:txBody>
      </p:sp>
      <p:pic>
        <p:nvPicPr>
          <p:cNvPr id="13327" name="Imagem 3">
            <a:extLst>
              <a:ext uri="{FF2B5EF4-FFF2-40B4-BE49-F238E27FC236}">
                <a16:creationId xmlns:a16="http://schemas.microsoft.com/office/drawing/2014/main" id="{64B668F0-7812-2A47-82ED-55012206B7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2525" y="1255209"/>
            <a:ext cx="1783917" cy="1593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Down Arrow 8">
            <a:extLst>
              <a:ext uri="{FF2B5EF4-FFF2-40B4-BE49-F238E27FC236}">
                <a16:creationId xmlns:a16="http://schemas.microsoft.com/office/drawing/2014/main" id="{02E7D2D0-554A-474C-884A-0FEB04D5CC84}"/>
              </a:ext>
            </a:extLst>
          </p:cNvPr>
          <p:cNvSpPr/>
          <p:nvPr/>
        </p:nvSpPr>
        <p:spPr>
          <a:xfrm rot="10800000">
            <a:off x="2869736" y="2914806"/>
            <a:ext cx="368955" cy="514136"/>
          </a:xfrm>
          <a:prstGeom prst="downArrow">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spcFirstLastPara="1" lIns="45644" tIns="45644" rIns="45644" bIns="45644" spcCol="38100" anchor="ctr">
            <a:spAutoFit/>
          </a:bodyPr>
          <a:lstStyle/>
          <a:p>
            <a:pPr algn="ctr" defTabSz="699872" hangingPunct="0"/>
            <a:endParaRPr lang="en-US" sz="2156" noProof="1">
              <a:solidFill>
                <a:srgbClr val="FFFFFF"/>
              </a:solidFill>
              <a:latin typeface="Proxima Nova Rg" panose="02000506030000020004" pitchFamily="2" charset="77"/>
              <a:sym typeface="Helvetica Light"/>
            </a:endParaRPr>
          </a:p>
        </p:txBody>
      </p:sp>
      <p:sp>
        <p:nvSpPr>
          <p:cNvPr id="54" name="Slide Number Placeholder 53">
            <a:extLst>
              <a:ext uri="{FF2B5EF4-FFF2-40B4-BE49-F238E27FC236}">
                <a16:creationId xmlns:a16="http://schemas.microsoft.com/office/drawing/2014/main" id="{7D7D8CD0-B4B1-6F44-91BD-C39101FA5888}"/>
              </a:ext>
            </a:extLst>
          </p:cNvPr>
          <p:cNvSpPr>
            <a:spLocks noGrp="1"/>
          </p:cNvSpPr>
          <p:nvPr>
            <p:ph type="sldNum" sz="quarter" idx="12"/>
          </p:nvPr>
        </p:nvSpPr>
        <p:spPr/>
        <p:txBody>
          <a:bodyPr/>
          <a:lstStyle/>
          <a:p>
            <a:fld id="{69D0CCCE-C98D-8949-BDFB-0A992F685038}" type="slidenum">
              <a:rPr lang="zh-CN" altLang="en-US"/>
              <a:pPr/>
              <a:t>2</a:t>
            </a:fld>
            <a:endParaRPr lang="zh-CN" altLang="en-US"/>
          </a:p>
        </p:txBody>
      </p:sp>
      <p:pic>
        <p:nvPicPr>
          <p:cNvPr id="20" name="Google Shape;324;gd015da3983_1_248" descr="A picture containing text&#10;&#10;Description automatically generated">
            <a:extLst>
              <a:ext uri="{FF2B5EF4-FFF2-40B4-BE49-F238E27FC236}">
                <a16:creationId xmlns:a16="http://schemas.microsoft.com/office/drawing/2014/main" id="{9E988ACA-ED21-8547-9D63-86CA2C4C2E53}"/>
              </a:ext>
            </a:extLst>
          </p:cNvPr>
          <p:cNvPicPr preferRelativeResize="0"/>
          <p:nvPr/>
        </p:nvPicPr>
        <p:blipFill rotWithShape="1">
          <a:blip r:embed="rId8">
            <a:alphaModFix/>
          </a:blip>
          <a:srcRect/>
          <a:stretch/>
        </p:blipFill>
        <p:spPr>
          <a:xfrm>
            <a:off x="136107" y="39536"/>
            <a:ext cx="1290221" cy="1202294"/>
          </a:xfrm>
          <a:prstGeom prst="rect">
            <a:avLst/>
          </a:prstGeom>
          <a:noFill/>
          <a:ln>
            <a:noFill/>
          </a:ln>
        </p:spPr>
      </p:pic>
      <p:pic>
        <p:nvPicPr>
          <p:cNvPr id="21" name="Picture 2">
            <a:extLst>
              <a:ext uri="{FF2B5EF4-FFF2-40B4-BE49-F238E27FC236}">
                <a16:creationId xmlns:a16="http://schemas.microsoft.com/office/drawing/2014/main" id="{D923CA84-CD84-B448-B5F9-0149716986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74678" y="14098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4">
            <a:extLst>
              <a:ext uri="{FF2B5EF4-FFF2-40B4-BE49-F238E27FC236}">
                <a16:creationId xmlns:a16="http://schemas.microsoft.com/office/drawing/2014/main" id="{3CA26C7A-7898-424C-BC80-23BF1C6330AE}"/>
              </a:ext>
            </a:extLst>
          </p:cNvPr>
          <p:cNvSpPr/>
          <p:nvPr/>
        </p:nvSpPr>
        <p:spPr>
          <a:xfrm>
            <a:off x="1734670" y="319047"/>
            <a:ext cx="8722659" cy="707886"/>
          </a:xfrm>
          <a:prstGeom prst="rect">
            <a:avLst/>
          </a:prstGeom>
          <a:noFill/>
        </p:spPr>
        <p:txBody>
          <a:bodyPr wrap="square">
            <a:spAutoFit/>
          </a:bodyPr>
          <a:lstStyle/>
          <a:p>
            <a:pPr algn="ctr">
              <a:spcAft>
                <a:spcPts val="600"/>
              </a:spcAft>
            </a:pPr>
            <a:r>
              <a:rPr lang="en-US" altLang="zh-CN" sz="4000" dirty="0">
                <a:solidFill>
                  <a:srgbClr val="2A3E74"/>
                </a:solidFill>
                <a:latin typeface="Franklin Gothic Medium" panose="020B0603020102020204" pitchFamily="34" charset="0"/>
                <a:ea typeface="SimSun" panose="02010600030101010101" pitchFamily="2" charset="-122"/>
              </a:rPr>
              <a:t>The zero download model </a:t>
            </a:r>
            <a:endParaRPr lang="en-US" sz="4000" u="none" dirty="0">
              <a:solidFill>
                <a:srgbClr val="2A3E74"/>
              </a:solidFill>
              <a:latin typeface="Franklin Gothic Medium" panose="020B0603020102020204" pitchFamily="34" charset="0"/>
              <a:cs typeface="Calibri"/>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576472" y="348295"/>
            <a:ext cx="8750298" cy="584775"/>
          </a:xfrm>
          <a:prstGeom prst="rect">
            <a:avLst/>
          </a:prstGeom>
          <a:noFill/>
        </p:spPr>
        <p:txBody>
          <a:bodyPr wrap="square">
            <a:spAutoFit/>
          </a:bodyPr>
          <a:lstStyle/>
          <a:p>
            <a:pPr algn="ctr">
              <a:spcAft>
                <a:spcPts val="600"/>
              </a:spcAft>
            </a:pPr>
            <a:r>
              <a:rPr lang="en-US" sz="3200" dirty="0">
                <a:solidFill>
                  <a:srgbClr val="19326C"/>
                </a:solidFill>
                <a:latin typeface="Franklin Gothic Medium" panose="020B0603020102020204" pitchFamily="34" charset="0"/>
                <a:cs typeface="Calibri"/>
              </a:rPr>
              <a:t>Accuracy assessment supports best practices</a:t>
            </a:r>
          </a:p>
        </p:txBody>
      </p:sp>
      <p:pic>
        <p:nvPicPr>
          <p:cNvPr id="5" name="Picture 2">
            <a:extLst>
              <a:ext uri="{FF2B5EF4-FFF2-40B4-BE49-F238E27FC236}">
                <a16:creationId xmlns:a16="http://schemas.microsoft.com/office/drawing/2014/main" id="{BBA2C39A-F540-2C42-84FC-C5320AB55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1" y="2001017"/>
            <a:ext cx="7451128" cy="34291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C6E7E7E9-825B-EE4E-A545-F9824A324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189" y="1514855"/>
            <a:ext cx="3757303" cy="46299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D42D36BA-C778-E14B-BBBB-103B4450E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7603" y="146664"/>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Google Shape;324;gd015da3983_1_248" descr="A picture containing text&#10;&#10;Description automatically generated">
            <a:extLst>
              <a:ext uri="{FF2B5EF4-FFF2-40B4-BE49-F238E27FC236}">
                <a16:creationId xmlns:a16="http://schemas.microsoft.com/office/drawing/2014/main" id="{61A24204-D147-634A-9EFB-7CE07BFA1FC4}"/>
              </a:ext>
            </a:extLst>
          </p:cNvPr>
          <p:cNvPicPr preferRelativeResize="0"/>
          <p:nvPr/>
        </p:nvPicPr>
        <p:blipFill rotWithShape="1">
          <a:blip r:embed="rId6">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340031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558657" y="363684"/>
            <a:ext cx="5022969" cy="553998"/>
          </a:xfrm>
          <a:prstGeom prst="rect">
            <a:avLst/>
          </a:prstGeom>
          <a:noFill/>
        </p:spPr>
        <p:txBody>
          <a:bodyPr wrap="square">
            <a:spAutoFit/>
          </a:bodyPr>
          <a:lstStyle/>
          <a:p>
            <a:pPr algn="ctr">
              <a:spcAft>
                <a:spcPts val="600"/>
              </a:spcAft>
            </a:pPr>
            <a:r>
              <a:rPr lang="bg-BG" sz="3000" dirty="0">
                <a:solidFill>
                  <a:srgbClr val="19326C"/>
                </a:solidFill>
                <a:latin typeface="Franklin Gothic Medium" panose="020B0603020102020204" pitchFamily="34" charset="0"/>
                <a:cs typeface="Calibri"/>
              </a:rPr>
              <a:t>LULC </a:t>
            </a:r>
            <a:r>
              <a:rPr lang="en-US" sz="3000" dirty="0">
                <a:solidFill>
                  <a:srgbClr val="19326C"/>
                </a:solidFill>
                <a:latin typeface="Franklin Gothic Medium" panose="020B0603020102020204" pitchFamily="34" charset="0"/>
                <a:cs typeface="Calibri"/>
              </a:rPr>
              <a:t>c</a:t>
            </a:r>
            <a:r>
              <a:rPr lang="bg-BG" sz="3000" dirty="0" err="1">
                <a:solidFill>
                  <a:srgbClr val="19326C"/>
                </a:solidFill>
                <a:latin typeface="Franklin Gothic Medium" panose="020B0603020102020204" pitchFamily="34" charset="0"/>
                <a:cs typeface="Calibri"/>
              </a:rPr>
              <a:t>lassification</a:t>
            </a:r>
            <a:endParaRPr lang="en-US" sz="3000" dirty="0">
              <a:solidFill>
                <a:srgbClr val="19326C"/>
              </a:solidFill>
              <a:latin typeface="Franklin Gothic Medium" panose="020B0603020102020204" pitchFamily="34" charset="0"/>
              <a:cs typeface="Calibri"/>
            </a:endParaRPr>
          </a:p>
        </p:txBody>
      </p:sp>
      <p:pic>
        <p:nvPicPr>
          <p:cNvPr id="7" name="Picture 2" descr="ch1_lulc">
            <a:extLst>
              <a:ext uri="{FF2B5EF4-FFF2-40B4-BE49-F238E27FC236}">
                <a16:creationId xmlns:a16="http://schemas.microsoft.com/office/drawing/2014/main" id="{AF69E82D-A9A4-CB47-A957-EF7367405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956" y="234982"/>
            <a:ext cx="5359716" cy="64489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0F474673-B633-EB40-9D28-16E2E4743117}"/>
              </a:ext>
            </a:extLst>
          </p:cNvPr>
          <p:cNvSpPr>
            <a:spLocks noGrp="1"/>
          </p:cNvSpPr>
          <p:nvPr/>
        </p:nvSpPr>
        <p:spPr>
          <a:xfrm>
            <a:off x="781217" y="2298655"/>
            <a:ext cx="5800409" cy="3571731"/>
          </a:xfrm>
          <a:prstGeom prst="rect">
            <a:avLst/>
          </a:prstGeom>
          <a:solidFill>
            <a:srgbClr val="DEE6F0"/>
          </a:solidFill>
          <a:ln w="9525">
            <a:noFill/>
          </a:ln>
        </p:spPr>
        <p:txBody>
          <a:bodyPr/>
          <a:lstStyle>
            <a:lvl1pPr marL="286385" lvl="0" indent="-286385" algn="l" defTabSz="763270" eaLnBrk="1" fontAlgn="base" latinLnBrk="0" hangingPunct="1">
              <a:lnSpc>
                <a:spcPct val="100000"/>
              </a:lnSpc>
              <a:spcBef>
                <a:spcPts val="80"/>
              </a:spcBef>
              <a:spcAft>
                <a:spcPct val="0"/>
              </a:spcAft>
              <a:buChar char="•"/>
              <a:defRPr sz="2670" b="0" i="0" u="none" kern="1200" baseline="0">
                <a:solidFill>
                  <a:schemeClr val="tx1"/>
                </a:solidFill>
                <a:latin typeface="+mn-lt"/>
                <a:ea typeface="+mn-ea"/>
                <a:cs typeface="+mn-cs"/>
              </a:defRPr>
            </a:lvl1pPr>
            <a:lvl2pPr marL="620395" lvl="1" indent="-238760" algn="l" defTabSz="763270" eaLnBrk="1" fontAlgn="base" latinLnBrk="0" hangingPunct="1">
              <a:lnSpc>
                <a:spcPct val="100000"/>
              </a:lnSpc>
              <a:spcBef>
                <a:spcPts val="80"/>
              </a:spcBef>
              <a:spcAft>
                <a:spcPct val="0"/>
              </a:spcAft>
              <a:buChar char="–"/>
              <a:defRPr sz="2335" b="0" i="0" u="none" kern="1200" baseline="0">
                <a:solidFill>
                  <a:schemeClr val="tx1"/>
                </a:solidFill>
                <a:latin typeface="+mn-lt"/>
                <a:ea typeface="+mn-ea"/>
                <a:cs typeface="+mn-cs"/>
              </a:defRPr>
            </a:lvl2pPr>
            <a:lvl3pPr marL="953770" lvl="2" indent="-190500" algn="l" defTabSz="763270" eaLnBrk="1" fontAlgn="base" latinLnBrk="0" hangingPunct="1">
              <a:lnSpc>
                <a:spcPct val="100000"/>
              </a:lnSpc>
              <a:spcBef>
                <a:spcPts val="80"/>
              </a:spcBef>
              <a:spcAft>
                <a:spcPct val="0"/>
              </a:spcAft>
              <a:buChar char="•"/>
              <a:defRPr sz="2005" b="0" i="0" u="none" kern="1200" baseline="0">
                <a:solidFill>
                  <a:schemeClr val="tx1"/>
                </a:solidFill>
                <a:latin typeface="+mn-lt"/>
                <a:ea typeface="+mn-ea"/>
                <a:cs typeface="+mn-cs"/>
              </a:defRPr>
            </a:lvl3pPr>
            <a:lvl4pPr marL="1335405" lvl="3"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4pPr>
            <a:lvl5pPr marL="1717040" lvl="4"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5pPr>
            <a:lvl6pPr marL="2098675" lvl="5"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6pPr>
            <a:lvl7pPr marL="2480310" lvl="6"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7pPr>
            <a:lvl8pPr marL="2861945" lvl="7"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8pPr>
            <a:lvl9pPr marL="3243580" lvl="8" indent="-190500" algn="l" defTabSz="763270" eaLnBrk="1" fontAlgn="base" latinLnBrk="0" hangingPunct="1">
              <a:lnSpc>
                <a:spcPct val="100000"/>
              </a:lnSpc>
              <a:spcBef>
                <a:spcPts val="80"/>
              </a:spcBef>
              <a:spcAft>
                <a:spcPct val="0"/>
              </a:spcAft>
              <a:buChar char="»"/>
              <a:defRPr sz="1670" b="0" i="0" u="none" kern="1200" baseline="0">
                <a:solidFill>
                  <a:schemeClr val="tx1"/>
                </a:solidFill>
                <a:latin typeface="+mn-lt"/>
                <a:ea typeface="+mn-ea"/>
                <a:cs typeface="+mn-cs"/>
              </a:defRPr>
            </a:lvl9pPr>
          </a:lstStyle>
          <a:p>
            <a:pPr marL="0" indent="0">
              <a:lnSpc>
                <a:spcPct val="130000"/>
              </a:lnSpc>
              <a:buNone/>
            </a:pPr>
            <a:r>
              <a:rPr lang="bg-BG" altLang="en-US" sz="2800" noProof="1">
                <a:solidFill>
                  <a:schemeClr val="accent1">
                    <a:lumMod val="50000"/>
                  </a:schemeClr>
                </a:solidFill>
                <a:latin typeface="Franklin Gothic Book" panose="020B0503020102020204" pitchFamily="34" charset="0"/>
                <a:cs typeface="Latin Modern Sans" panose="00000500000000000000" charset="0"/>
              </a:rPr>
              <a:t>Cerrado biome</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 (</a:t>
            </a:r>
            <a:r>
              <a:rPr lang="bg-BG" altLang="en-US" sz="2800" noProof="1">
                <a:solidFill>
                  <a:schemeClr val="accent1">
                    <a:lumMod val="50000"/>
                  </a:schemeClr>
                </a:solidFill>
                <a:latin typeface="Franklin Gothic Book" panose="020B0503020102020204" pitchFamily="34" charset="0"/>
                <a:cs typeface="Latin Modern Sans" panose="00000500000000000000" charset="0"/>
              </a:rPr>
              <a:t>200 million h</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a)</a:t>
            </a:r>
            <a:endParaRPr lang="bg-BG" altLang="en-US" sz="2800" noProof="1">
              <a:solidFill>
                <a:schemeClr val="accent1">
                  <a:lumMod val="50000"/>
                </a:schemeClr>
              </a:solidFill>
              <a:latin typeface="Franklin Gothic Book" panose="020B0503020102020204" pitchFamily="34" charset="0"/>
              <a:cs typeface="Latin Modern Sans" panose="00000500000000000000" charset="0"/>
            </a:endParaRPr>
          </a:p>
          <a:p>
            <a:pPr marL="0" indent="0">
              <a:lnSpc>
                <a:spcPct val="130000"/>
              </a:lnSpc>
              <a:buNone/>
            </a:pPr>
            <a:r>
              <a:rPr lang="bg-BG" altLang="en-US" sz="2800" noProof="1">
                <a:solidFill>
                  <a:schemeClr val="accent1">
                    <a:lumMod val="50000"/>
                  </a:schemeClr>
                </a:solidFill>
                <a:latin typeface="Franklin Gothic Book" panose="020B0503020102020204" pitchFamily="34" charset="0"/>
                <a:cs typeface="Latin Modern Sans" panose="00000500000000000000" charset="0"/>
              </a:rPr>
              <a:t>LULC map for year 2018</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48,850 samples (TempCNN model) </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Landsat-8 16-day time series  </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8 TB processed in 24 hours</a:t>
            </a:r>
          </a:p>
          <a:p>
            <a:pPr marL="0" indent="0">
              <a:lnSpc>
                <a:spcPct val="130000"/>
              </a:lnSpc>
              <a:buNone/>
            </a:pPr>
            <a:r>
              <a:rPr lang="en-US" altLang="en-US" sz="2800" noProof="1">
                <a:solidFill>
                  <a:schemeClr val="accent1">
                    <a:lumMod val="50000"/>
                  </a:schemeClr>
                </a:solidFill>
                <a:latin typeface="Franklin Gothic Book" panose="020B0503020102020204" pitchFamily="34" charset="0"/>
                <a:cs typeface="Latin Modern Sans" panose="00000500000000000000" charset="0"/>
              </a:rPr>
              <a:t>10 LU</a:t>
            </a:r>
            <a:r>
              <a:rPr lang="bg-BG" altLang="en-US" sz="2800" noProof="1">
                <a:solidFill>
                  <a:schemeClr val="accent1">
                    <a:lumMod val="50000"/>
                  </a:schemeClr>
                </a:solidFill>
                <a:latin typeface="Franklin Gothic Book" panose="020B0503020102020204" pitchFamily="34" charset="0"/>
                <a:cs typeface="Latin Modern Sans" panose="00000500000000000000" charset="0"/>
              </a:rPr>
              <a:t>L</a:t>
            </a:r>
            <a:r>
              <a:rPr lang="en-US" altLang="en-US" sz="2800" noProof="1">
                <a:solidFill>
                  <a:schemeClr val="accent1">
                    <a:lumMod val="50000"/>
                  </a:schemeClr>
                </a:solidFill>
                <a:latin typeface="Franklin Gothic Book" panose="020B0503020102020204" pitchFamily="34" charset="0"/>
                <a:cs typeface="Latin Modern Sans" panose="00000500000000000000" charset="0"/>
              </a:rPr>
              <a:t>C classes (86% accuracy)</a:t>
            </a:r>
          </a:p>
          <a:p>
            <a:pPr marL="0" indent="0">
              <a:lnSpc>
                <a:spcPct val="130000"/>
              </a:lnSpc>
              <a:buNone/>
            </a:pPr>
            <a:endParaRPr lang="en-US" altLang="en-US" sz="2800" noProof="1">
              <a:solidFill>
                <a:schemeClr val="accent1">
                  <a:lumMod val="50000"/>
                </a:schemeClr>
              </a:solidFill>
              <a:latin typeface="Franklin Gothic Book" panose="020B0503020102020204" pitchFamily="34" charset="0"/>
              <a:cs typeface="Latin Modern Sans" panose="00000500000000000000" charset="0"/>
            </a:endParaRPr>
          </a:p>
        </p:txBody>
      </p:sp>
      <p:pic>
        <p:nvPicPr>
          <p:cNvPr id="6" name="Google Shape;324;gd015da3983_1_248" descr="A picture containing text&#10;&#10;Description automatically generated">
            <a:extLst>
              <a:ext uri="{FF2B5EF4-FFF2-40B4-BE49-F238E27FC236}">
                <a16:creationId xmlns:a16="http://schemas.microsoft.com/office/drawing/2014/main" id="{AE634A5B-4893-5B48-820B-C1DD48CDC866}"/>
              </a:ext>
            </a:extLst>
          </p:cNvPr>
          <p:cNvPicPr preferRelativeResize="0"/>
          <p:nvPr/>
        </p:nvPicPr>
        <p:blipFill rotWithShape="1">
          <a:blip r:embed="rId4">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2615389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4E67B1E7-25F6-7B44-8AB7-FDEAFCC21EE3}"/>
              </a:ext>
            </a:extLst>
          </p:cNvPr>
          <p:cNvSpPr/>
          <p:nvPr/>
        </p:nvSpPr>
        <p:spPr>
          <a:xfrm>
            <a:off x="1739152" y="378394"/>
            <a:ext cx="8713695" cy="553998"/>
          </a:xfrm>
          <a:prstGeom prst="rect">
            <a:avLst/>
          </a:prstGeom>
          <a:noFill/>
        </p:spPr>
        <p:txBody>
          <a:bodyPr wrap="square">
            <a:spAutoFit/>
          </a:bodyPr>
          <a:lstStyle/>
          <a:p>
            <a:pPr algn="ctr">
              <a:spcAft>
                <a:spcPts val="600"/>
              </a:spcAft>
            </a:pPr>
            <a:r>
              <a:rPr lang="en-US" sz="3000" dirty="0">
                <a:solidFill>
                  <a:srgbClr val="19326C"/>
                </a:solidFill>
                <a:latin typeface="Franklin Gothic Medium" panose="020B0603020102020204" pitchFamily="34" charset="0"/>
                <a:cs typeface="Calibri"/>
              </a:rPr>
              <a:t>Measuring deforestation </a:t>
            </a:r>
            <a:r>
              <a:rPr lang="bg-BG" sz="3000" dirty="0" err="1">
                <a:solidFill>
                  <a:srgbClr val="19326C"/>
                </a:solidFill>
                <a:latin typeface="Franklin Gothic Medium" panose="020B0603020102020204" pitchFamily="34" charset="0"/>
                <a:cs typeface="Calibri"/>
              </a:rPr>
              <a:t>using</a:t>
            </a:r>
            <a:r>
              <a:rPr lang="bg-BG" sz="3000" dirty="0">
                <a:solidFill>
                  <a:srgbClr val="19326C"/>
                </a:solidFill>
                <a:latin typeface="Franklin Gothic Medium" panose="020B0603020102020204" pitchFamily="34" charset="0"/>
                <a:cs typeface="Calibri"/>
              </a:rPr>
              <a:t> time series</a:t>
            </a:r>
            <a:endParaRPr lang="en-US" sz="3000" dirty="0">
              <a:solidFill>
                <a:srgbClr val="19326C"/>
              </a:solidFill>
              <a:latin typeface="Franklin Gothic Medium" panose="020B0603020102020204" pitchFamily="34" charset="0"/>
              <a:cs typeface="Calibri"/>
            </a:endParaRPr>
          </a:p>
        </p:txBody>
      </p:sp>
      <p:pic>
        <p:nvPicPr>
          <p:cNvPr id="5" name="Picture 4" descr="Graphical user interface, map&#10;&#10;Description automatically generated with medium confidence">
            <a:extLst>
              <a:ext uri="{FF2B5EF4-FFF2-40B4-BE49-F238E27FC236}">
                <a16:creationId xmlns:a16="http://schemas.microsoft.com/office/drawing/2014/main" id="{080BA496-81C3-4C42-ADDE-6BD7A562E08C}"/>
              </a:ext>
            </a:extLst>
          </p:cNvPr>
          <p:cNvPicPr>
            <a:picLocks noChangeAspect="1"/>
          </p:cNvPicPr>
          <p:nvPr/>
        </p:nvPicPr>
        <p:blipFill rotWithShape="1">
          <a:blip r:embed="rId3"/>
          <a:srcRect r="3094" b="1"/>
          <a:stretch/>
        </p:blipFill>
        <p:spPr>
          <a:xfrm>
            <a:off x="334147" y="989374"/>
            <a:ext cx="11062579" cy="5868626"/>
          </a:xfrm>
          <a:prstGeom prst="rect">
            <a:avLst/>
          </a:prstGeom>
        </p:spPr>
      </p:pic>
      <p:sp>
        <p:nvSpPr>
          <p:cNvPr id="6" name="Oval 5">
            <a:extLst>
              <a:ext uri="{FF2B5EF4-FFF2-40B4-BE49-F238E27FC236}">
                <a16:creationId xmlns:a16="http://schemas.microsoft.com/office/drawing/2014/main" id="{0C1D5C7B-1E26-2D43-88C9-82D1419B1891}"/>
              </a:ext>
            </a:extLst>
          </p:cNvPr>
          <p:cNvSpPr/>
          <p:nvPr/>
        </p:nvSpPr>
        <p:spPr>
          <a:xfrm>
            <a:off x="4389369" y="2206487"/>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8" name="Oval 7">
            <a:extLst>
              <a:ext uri="{FF2B5EF4-FFF2-40B4-BE49-F238E27FC236}">
                <a16:creationId xmlns:a16="http://schemas.microsoft.com/office/drawing/2014/main" id="{96EB3F53-771A-6D4D-9EF8-02B12CF6B154}"/>
              </a:ext>
            </a:extLst>
          </p:cNvPr>
          <p:cNvSpPr/>
          <p:nvPr/>
        </p:nvSpPr>
        <p:spPr>
          <a:xfrm>
            <a:off x="8176454" y="2206487"/>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9" name="Oval 8">
            <a:extLst>
              <a:ext uri="{FF2B5EF4-FFF2-40B4-BE49-F238E27FC236}">
                <a16:creationId xmlns:a16="http://schemas.microsoft.com/office/drawing/2014/main" id="{DB5B8C40-438D-3A4D-ABFD-E78105692CFB}"/>
              </a:ext>
            </a:extLst>
          </p:cNvPr>
          <p:cNvSpPr/>
          <p:nvPr/>
        </p:nvSpPr>
        <p:spPr>
          <a:xfrm>
            <a:off x="2421835" y="5094725"/>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11" name="Oval 10">
            <a:extLst>
              <a:ext uri="{FF2B5EF4-FFF2-40B4-BE49-F238E27FC236}">
                <a16:creationId xmlns:a16="http://schemas.microsoft.com/office/drawing/2014/main" id="{3D7F1B21-71D4-574B-A2A5-6F8D10E9C9C5}"/>
              </a:ext>
            </a:extLst>
          </p:cNvPr>
          <p:cNvSpPr/>
          <p:nvPr/>
        </p:nvSpPr>
        <p:spPr>
          <a:xfrm>
            <a:off x="6325843" y="5126475"/>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12" name="Oval 11">
            <a:extLst>
              <a:ext uri="{FF2B5EF4-FFF2-40B4-BE49-F238E27FC236}">
                <a16:creationId xmlns:a16="http://schemas.microsoft.com/office/drawing/2014/main" id="{9CF57876-188E-8645-B8B8-90FF19F2E23C}"/>
              </a:ext>
            </a:extLst>
          </p:cNvPr>
          <p:cNvSpPr/>
          <p:nvPr/>
        </p:nvSpPr>
        <p:spPr>
          <a:xfrm>
            <a:off x="10118726" y="5110600"/>
            <a:ext cx="884582" cy="81500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x-none"/>
          </a:p>
        </p:txBody>
      </p:sp>
      <p:sp>
        <p:nvSpPr>
          <p:cNvPr id="13" name="Title 1">
            <a:extLst>
              <a:ext uri="{FF2B5EF4-FFF2-40B4-BE49-F238E27FC236}">
                <a16:creationId xmlns:a16="http://schemas.microsoft.com/office/drawing/2014/main" id="{6CDFD159-BBC7-1449-893E-160F713DB812}"/>
              </a:ext>
            </a:extLst>
          </p:cNvPr>
          <p:cNvSpPr>
            <a:spLocks noGrp="1"/>
          </p:cNvSpPr>
          <p:nvPr/>
        </p:nvSpPr>
        <p:spPr>
          <a:xfrm>
            <a:off x="9799702" y="2904987"/>
            <a:ext cx="2232024" cy="815008"/>
          </a:xfrm>
          <a:prstGeom prst="rect">
            <a:avLst/>
          </a:prstGeom>
          <a:noFill/>
          <a:ln w="9525">
            <a:noFill/>
          </a:ln>
        </p:spPr>
        <p:txBody>
          <a:bodyPr anchor="ctr"/>
          <a:lstStyle>
            <a:lvl1pPr marL="0" lvl="0" indent="0" algn="ctr" defTabSz="763270" eaLnBrk="1" fontAlgn="base" latinLnBrk="0" hangingPunct="1">
              <a:lnSpc>
                <a:spcPct val="100000"/>
              </a:lnSpc>
              <a:spcBef>
                <a:spcPct val="0"/>
              </a:spcBef>
              <a:spcAft>
                <a:spcPct val="0"/>
              </a:spcAft>
              <a:buNone/>
              <a:defRPr sz="3670" b="0" i="0" u="none" kern="1200" baseline="0">
                <a:solidFill>
                  <a:schemeClr val="tx2"/>
                </a:solidFill>
                <a:latin typeface="+mj-lt"/>
                <a:ea typeface="+mj-ea"/>
                <a:cs typeface="+mj-cs"/>
              </a:defRPr>
            </a:lvl1pPr>
          </a:lstStyle>
          <a:p>
            <a:r>
              <a:rPr lang="en-US" altLang="en-US" sz="2800" noProof="1">
                <a:latin typeface="Calibri"/>
                <a:cs typeface="Calibri"/>
              </a:rPr>
              <a:t>90% </a:t>
            </a:r>
            <a:endParaRPr lang="bg-BG" altLang="en-US" sz="2800" noProof="1">
              <a:latin typeface="Calibri"/>
              <a:cs typeface="Calibri"/>
            </a:endParaRPr>
          </a:p>
          <a:p>
            <a:r>
              <a:rPr lang="bg-BG" altLang="en-US" sz="2800" noProof="1">
                <a:latin typeface="Calibri"/>
                <a:cs typeface="Calibri"/>
              </a:rPr>
              <a:t>a</a:t>
            </a:r>
            <a:r>
              <a:rPr lang="en-US" altLang="en-US" sz="2800" noProof="1">
                <a:latin typeface="Calibri"/>
                <a:cs typeface="Calibri"/>
              </a:rPr>
              <a:t>ccuracy</a:t>
            </a:r>
            <a:r>
              <a:rPr lang="bg-BG" altLang="en-US" sz="2800" noProof="1">
                <a:latin typeface="Calibri"/>
                <a:cs typeface="Calibri"/>
              </a:rPr>
              <a:t>!</a:t>
            </a:r>
            <a:endParaRPr lang="en-US" altLang="en-US" sz="2800" noProof="1">
              <a:latin typeface="Calibri"/>
              <a:cs typeface="Calibri"/>
            </a:endParaRPr>
          </a:p>
        </p:txBody>
      </p:sp>
      <p:pic>
        <p:nvPicPr>
          <p:cNvPr id="14" name="Picture 2">
            <a:extLst>
              <a:ext uri="{FF2B5EF4-FFF2-40B4-BE49-F238E27FC236}">
                <a16:creationId xmlns:a16="http://schemas.microsoft.com/office/drawing/2014/main" id="{A6FC64CA-1A15-9548-8A91-C48E48137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5714" y="146664"/>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Google Shape;324;gd015da3983_1_248" descr="A picture containing text&#10;&#10;Description automatically generated">
            <a:extLst>
              <a:ext uri="{FF2B5EF4-FFF2-40B4-BE49-F238E27FC236}">
                <a16:creationId xmlns:a16="http://schemas.microsoft.com/office/drawing/2014/main" id="{510BE377-5982-0D4C-85BA-DD3B75FC8985}"/>
              </a:ext>
            </a:extLst>
          </p:cNvPr>
          <p:cNvPicPr preferRelativeResize="0"/>
          <p:nvPr/>
        </p:nvPicPr>
        <p:blipFill rotWithShape="1">
          <a:blip r:embed="rId5">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488632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3"/>
          <p:cNvSpPr txBox="1">
            <a:spLocks noChangeArrowheads="1"/>
          </p:cNvSpPr>
          <p:nvPr/>
        </p:nvSpPr>
        <p:spPr bwMode="auto">
          <a:xfrm>
            <a:off x="2992344" y="4866851"/>
            <a:ext cx="6207312" cy="1569660"/>
          </a:xfrm>
          <a:prstGeom prst="rect">
            <a:avLst/>
          </a:prstGeom>
          <a:noFill/>
          <a:ln>
            <a:noFill/>
          </a:ln>
        </p:spPr>
        <p:txBody>
          <a:bodyPr wrap="square">
            <a:spAutoFit/>
          </a:bodyPr>
          <a:lstStyle>
            <a:lvl1pPr eaLnBrk="0" hangingPunct="0">
              <a:defRPr sz="1400">
                <a:solidFill>
                  <a:schemeClr val="tx1"/>
                </a:solidFill>
                <a:latin typeface="Arial" charset="0"/>
                <a:ea typeface="Geneva" charset="0"/>
                <a:cs typeface="ＭＳ Ｐゴシック" charset="0"/>
              </a:defRPr>
            </a:lvl1pPr>
            <a:lvl2pPr marL="742950" indent="-285750" eaLnBrk="0" hangingPunct="0">
              <a:defRPr sz="1400">
                <a:solidFill>
                  <a:schemeClr val="tx1"/>
                </a:solidFill>
                <a:latin typeface="Arial" charset="0"/>
                <a:ea typeface="ＭＳ Ｐゴシック" charset="0"/>
                <a:cs typeface="ＭＳ Ｐゴシック" charset="0"/>
              </a:defRPr>
            </a:lvl2pPr>
            <a:lvl3pPr marL="1143000" indent="-228600" eaLnBrk="0" hangingPunct="0">
              <a:defRPr sz="1400">
                <a:solidFill>
                  <a:schemeClr val="tx1"/>
                </a:solidFill>
                <a:latin typeface="Arial" charset="0"/>
                <a:ea typeface="ＭＳ Ｐゴシック" charset="0"/>
                <a:cs typeface="ＭＳ Ｐゴシック" charset="0"/>
              </a:defRPr>
            </a:lvl3pPr>
            <a:lvl4pPr marL="1600200" indent="-228600" eaLnBrk="0" hangingPunct="0">
              <a:defRPr sz="1400">
                <a:solidFill>
                  <a:schemeClr val="tx1"/>
                </a:solidFill>
                <a:latin typeface="Arial" charset="0"/>
                <a:ea typeface="ＭＳ Ｐゴシック" charset="0"/>
                <a:cs typeface="ＭＳ Ｐゴシック" charset="0"/>
              </a:defRPr>
            </a:lvl4pPr>
            <a:lvl5pPr marL="2057400" indent="-228600" eaLnBrk="0" hangingPunct="0">
              <a:defRPr sz="1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cs typeface="ＭＳ Ｐゴシック" charset="0"/>
              </a:defRPr>
            </a:lvl9pPr>
          </a:lstStyle>
          <a:p>
            <a:pPr algn="ctr" defTabSz="342900">
              <a:defRPr/>
            </a:pPr>
            <a:r>
              <a:rPr lang="en-US" sz="2400" b="0" dirty="0">
                <a:solidFill>
                  <a:srgbClr val="0261A8"/>
                </a:solidFill>
                <a:latin typeface="Franklin Gothic Book" panose="020B0503020102020204" pitchFamily="34" charset="0"/>
                <a:cs typeface="Calibri"/>
                <a:sym typeface="Helvetica Light"/>
              </a:rPr>
              <a:t>https://github.com/e-sensing/sits</a:t>
            </a:r>
          </a:p>
          <a:p>
            <a:pPr algn="ctr" defTabSz="342900">
              <a:defRPr/>
            </a:pPr>
            <a:endParaRPr lang="en-US" sz="2400" dirty="0">
              <a:solidFill>
                <a:srgbClr val="0261A8"/>
              </a:solidFill>
              <a:latin typeface="Franklin Gothic Book" panose="020B0503020102020204" pitchFamily="34" charset="0"/>
              <a:cs typeface="Calibri"/>
              <a:sym typeface="Helvetica Light"/>
            </a:endParaRPr>
          </a:p>
          <a:p>
            <a:pPr algn="ctr" defTabSz="342900">
              <a:defRPr/>
            </a:pPr>
            <a:r>
              <a:rPr lang="en-US" sz="2400" dirty="0">
                <a:solidFill>
                  <a:srgbClr val="0261A8"/>
                </a:solidFill>
                <a:latin typeface="Franklin Gothic Book" panose="020B0503020102020204" pitchFamily="34" charset="0"/>
                <a:cs typeface="Calibri"/>
                <a:sym typeface="Helvetica Light"/>
              </a:rPr>
              <a:t>https://e-</a:t>
            </a:r>
            <a:r>
              <a:rPr lang="en-US" sz="2400" dirty="0" err="1">
                <a:solidFill>
                  <a:srgbClr val="0261A8"/>
                </a:solidFill>
                <a:latin typeface="Franklin Gothic Book" panose="020B0503020102020204" pitchFamily="34" charset="0"/>
                <a:cs typeface="Calibri"/>
                <a:sym typeface="Helvetica Light"/>
              </a:rPr>
              <a:t>sensing.github.io</a:t>
            </a:r>
            <a:r>
              <a:rPr lang="en-US" sz="2400" dirty="0">
                <a:solidFill>
                  <a:srgbClr val="0261A8"/>
                </a:solidFill>
                <a:latin typeface="Franklin Gothic Book" panose="020B0503020102020204" pitchFamily="34" charset="0"/>
                <a:cs typeface="Calibri"/>
                <a:sym typeface="Helvetica Light"/>
              </a:rPr>
              <a:t>/</a:t>
            </a:r>
            <a:r>
              <a:rPr lang="en-US" sz="2400" dirty="0" err="1">
                <a:solidFill>
                  <a:srgbClr val="0261A8"/>
                </a:solidFill>
                <a:latin typeface="Franklin Gothic Book" panose="020B0503020102020204" pitchFamily="34" charset="0"/>
                <a:cs typeface="Calibri"/>
                <a:sym typeface="Helvetica Light"/>
              </a:rPr>
              <a:t>sitsbook</a:t>
            </a:r>
            <a:r>
              <a:rPr lang="en-US" sz="2400" dirty="0">
                <a:solidFill>
                  <a:srgbClr val="0261A8"/>
                </a:solidFill>
                <a:latin typeface="Franklin Gothic Book" panose="020B0503020102020204" pitchFamily="34" charset="0"/>
                <a:cs typeface="Calibri"/>
                <a:sym typeface="Helvetica Light"/>
              </a:rPr>
              <a:t>/</a:t>
            </a:r>
            <a:endParaRPr lang="en-US" sz="2400" b="0" u="none" dirty="0">
              <a:solidFill>
                <a:srgbClr val="0261A8"/>
              </a:solidFill>
              <a:latin typeface="Franklin Gothic Book" panose="020B0503020102020204" pitchFamily="34" charset="0"/>
              <a:cs typeface="Calibri"/>
              <a:sym typeface="Helvetica Light"/>
            </a:endParaRPr>
          </a:p>
          <a:p>
            <a:pPr defTabSz="342900">
              <a:defRPr/>
            </a:pPr>
            <a:endParaRPr lang="en-US" sz="2400" dirty="0">
              <a:solidFill>
                <a:srgbClr val="0261A8"/>
              </a:solidFill>
              <a:latin typeface="Proxima Nova Rg" panose="02000506030000020004" pitchFamily="2" charset="77"/>
              <a:cs typeface="Calibri"/>
              <a:sym typeface="Helvetica Light"/>
            </a:endParaRPr>
          </a:p>
        </p:txBody>
      </p:sp>
      <p:pic>
        <p:nvPicPr>
          <p:cNvPr id="4" name="Google Shape;324;gd015da3983_1_248" descr="A picture containing text&#10;&#10;Description automatically generated"/>
          <p:cNvPicPr preferRelativeResize="0"/>
          <p:nvPr/>
        </p:nvPicPr>
        <p:blipFill rotWithShape="1">
          <a:blip r:embed="rId3">
            <a:alphaModFix/>
          </a:blip>
          <a:srcRect/>
          <a:stretch/>
        </p:blipFill>
        <p:spPr>
          <a:xfrm>
            <a:off x="4547068" y="2079056"/>
            <a:ext cx="2282435" cy="2339788"/>
          </a:xfrm>
          <a:prstGeom prst="rect">
            <a:avLst/>
          </a:prstGeom>
          <a:noFill/>
          <a:ln>
            <a:noFill/>
          </a:ln>
        </p:spPr>
      </p:pic>
      <p:sp>
        <p:nvSpPr>
          <p:cNvPr id="5" name="Title 1">
            <a:extLst>
              <a:ext uri="{FF2B5EF4-FFF2-40B4-BE49-F238E27FC236}">
                <a16:creationId xmlns:a16="http://schemas.microsoft.com/office/drawing/2014/main" id="{A4EAE65E-A1D2-8E4A-BD4E-51E84C5D6150}"/>
              </a:ext>
            </a:extLst>
          </p:cNvPr>
          <p:cNvSpPr txBox="1">
            <a:spLocks/>
          </p:cNvSpPr>
          <p:nvPr/>
        </p:nvSpPr>
        <p:spPr>
          <a:xfrm>
            <a:off x="1188610" y="915824"/>
            <a:ext cx="9144000" cy="1282700"/>
          </a:xfrm>
          <a:prstGeom prst="rect">
            <a:avLst/>
          </a:prstGeom>
        </p:spPr>
        <p:txBody>
          <a:bodyPr vert="horz" lIns="65022" tIns="65022" rIns="65022" bIns="65022" rtlCol="0" anchor="ctr">
            <a:normAutofit/>
          </a:bodyPr>
          <a:lstStyle>
            <a:lvl1pPr algn="l" defTabSz="914400" rtl="0" eaLnBrk="1" latinLnBrk="0" hangingPunct="1">
              <a:lnSpc>
                <a:spcPct val="90000"/>
              </a:lnSpc>
              <a:spcBef>
                <a:spcPct val="0"/>
              </a:spcBef>
              <a:buNone/>
              <a:defRPr sz="4400" kern="1200">
                <a:solidFill>
                  <a:schemeClr val="tx1"/>
                </a:solidFill>
                <a:latin typeface="Franklin Gothic Book" panose="020B0503020102020204" pitchFamily="34" charset="0"/>
                <a:ea typeface="+mj-ea"/>
                <a:cs typeface="+mj-cs"/>
              </a:defRPr>
            </a:lvl1pPr>
          </a:lstStyle>
          <a:p>
            <a:pPr algn="ctr" defTabSz="914344"/>
            <a:r>
              <a:rPr lang="bg-BG" sz="4000" b="1" dirty="0">
                <a:solidFill>
                  <a:schemeClr val="accent1">
                    <a:lumMod val="75000"/>
                  </a:schemeClr>
                </a:solidFill>
                <a:latin typeface="+mn-lt"/>
                <a:ea typeface="Proxima Nova Lt" panose="02000506030000020004" pitchFamily="2" charset="77"/>
                <a:cs typeface="Proxima Nova Lt" panose="02000506030000020004" pitchFamily="2" charset="77"/>
                <a:sym typeface="Calibri"/>
              </a:rPr>
              <a:t>Demonstration</a:t>
            </a:r>
            <a:endParaRPr lang="en-US" sz="4000" b="1" dirty="0">
              <a:solidFill>
                <a:schemeClr val="accent1">
                  <a:lumMod val="75000"/>
                </a:schemeClr>
              </a:solidFill>
              <a:latin typeface="+mn-lt"/>
              <a:ea typeface="Proxima Nova Lt" panose="02000506030000020004" pitchFamily="2" charset="77"/>
              <a:cs typeface="Proxima Nova Lt" panose="02000506030000020004" pitchFamily="2" charset="77"/>
              <a:sym typeface="Calibri"/>
            </a:endParaRPr>
          </a:p>
        </p:txBody>
      </p:sp>
    </p:spTree>
    <p:extLst>
      <p:ext uri="{BB962C8B-B14F-4D97-AF65-F5344CB8AC3E}">
        <p14:creationId xmlns:p14="http://schemas.microsoft.com/office/powerpoint/2010/main" val="3434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76EB28A8-3C2C-334A-BEDC-393ACE072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579" y="1844776"/>
            <a:ext cx="4476908" cy="3058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9">
            <a:extLst>
              <a:ext uri="{FF2B5EF4-FFF2-40B4-BE49-F238E27FC236}">
                <a16:creationId xmlns:a16="http://schemas.microsoft.com/office/drawing/2014/main" id="{A3B00353-388D-4247-859D-E746E9807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442" y="3495565"/>
            <a:ext cx="4942856" cy="297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39C13C51-F33A-934C-AC58-33B1D7F92750}"/>
              </a:ext>
            </a:extLst>
          </p:cNvPr>
          <p:cNvSpPr/>
          <p:nvPr/>
        </p:nvSpPr>
        <p:spPr>
          <a:xfrm>
            <a:off x="6004713" y="1924653"/>
            <a:ext cx="3822679" cy="1201291"/>
          </a:xfrm>
          <a:prstGeom prst="rect">
            <a:avLst/>
          </a:prstGeom>
          <a:solidFill>
            <a:srgbClr val="DEEBF7"/>
          </a:solidFill>
        </p:spPr>
        <p:txBody>
          <a:bodyPr>
            <a:spAutoFit/>
          </a:bodyPr>
          <a:lstStyle/>
          <a:p>
            <a:pPr algn="ctr" defTabSz="985906">
              <a:defRPr/>
            </a:pPr>
            <a:r>
              <a:rPr lang="en-US" sz="2402" dirty="0">
                <a:solidFill>
                  <a:srgbClr val="800000"/>
                </a:solidFill>
                <a:latin typeface="Franklin Gothic Book" panose="020B0503020102020204" pitchFamily="34" charset="0"/>
                <a:cs typeface="Latin Modern Sans" panose="00000500000000000000" charset="0"/>
              </a:rPr>
              <a:t>Space-first</a:t>
            </a:r>
            <a:r>
              <a:rPr lang="en-US" sz="2402" dirty="0">
                <a:solidFill>
                  <a:srgbClr val="000000">
                    <a:lumMod val="50000"/>
                  </a:srgbClr>
                </a:solidFill>
                <a:latin typeface="Franklin Gothic Book" panose="020B0503020102020204" pitchFamily="34" charset="0"/>
                <a:cs typeface="Latin Modern Sans" panose="00000500000000000000" charset="0"/>
              </a:rPr>
              <a:t>: </a:t>
            </a:r>
            <a:r>
              <a:rPr lang="en-US" sz="2402" dirty="0">
                <a:solidFill>
                  <a:srgbClr val="0265C2"/>
                </a:solidFill>
                <a:latin typeface="Franklin Gothic Book" panose="020B0503020102020204" pitchFamily="34" charset="0"/>
                <a:cs typeface="Latin Modern Sans" panose="00000500000000000000" charset="0"/>
              </a:rPr>
              <a:t>classify images separately. Compare results in time</a:t>
            </a:r>
          </a:p>
        </p:txBody>
      </p:sp>
      <p:sp>
        <p:nvSpPr>
          <p:cNvPr id="11" name="Rectangle 10">
            <a:extLst>
              <a:ext uri="{FF2B5EF4-FFF2-40B4-BE49-F238E27FC236}">
                <a16:creationId xmlns:a16="http://schemas.microsoft.com/office/drawing/2014/main" id="{66B4FF8A-A41B-7840-9366-72A01DD21DB4}"/>
              </a:ext>
            </a:extLst>
          </p:cNvPr>
          <p:cNvSpPr/>
          <p:nvPr/>
        </p:nvSpPr>
        <p:spPr>
          <a:xfrm>
            <a:off x="2689823" y="5117827"/>
            <a:ext cx="3600164" cy="1201291"/>
          </a:xfrm>
          <a:prstGeom prst="rect">
            <a:avLst/>
          </a:prstGeom>
          <a:solidFill>
            <a:srgbClr val="DEEBF7"/>
          </a:solidFill>
        </p:spPr>
        <p:txBody>
          <a:bodyPr>
            <a:spAutoFit/>
          </a:bodyPr>
          <a:lstStyle/>
          <a:p>
            <a:pPr algn="ctr" defTabSz="985906">
              <a:defRPr/>
            </a:pPr>
            <a:r>
              <a:rPr lang="en-US" sz="2402" dirty="0">
                <a:solidFill>
                  <a:srgbClr val="800000"/>
                </a:solidFill>
                <a:latin typeface="Franklin Gothic Book" panose="020B0503020102020204" pitchFamily="34" charset="0"/>
                <a:cs typeface="Latin Modern Sans" panose="00000500000000000000" charset="0"/>
              </a:rPr>
              <a:t>Time-first</a:t>
            </a:r>
            <a:r>
              <a:rPr lang="en-US" sz="2402" dirty="0">
                <a:solidFill>
                  <a:srgbClr val="000000">
                    <a:lumMod val="50000"/>
                  </a:srgbClr>
                </a:solidFill>
                <a:latin typeface="Franklin Gothic Book" panose="020B0503020102020204" pitchFamily="34" charset="0"/>
                <a:cs typeface="Latin Modern Sans" panose="00000500000000000000" charset="0"/>
              </a:rPr>
              <a:t>: </a:t>
            </a:r>
            <a:r>
              <a:rPr lang="en-US" sz="2402" dirty="0">
                <a:solidFill>
                  <a:srgbClr val="0265C2"/>
                </a:solidFill>
                <a:latin typeface="Franklin Gothic Book" panose="020B0503020102020204" pitchFamily="34" charset="0"/>
                <a:cs typeface="Latin Modern Sans" panose="00000500000000000000" charset="0"/>
              </a:rPr>
              <a:t>classify </a:t>
            </a:r>
          </a:p>
          <a:p>
            <a:pPr algn="ctr" defTabSz="985906">
              <a:defRPr/>
            </a:pPr>
            <a:r>
              <a:rPr lang="en-US" sz="2402" dirty="0">
                <a:solidFill>
                  <a:srgbClr val="0265C2"/>
                </a:solidFill>
                <a:latin typeface="Franklin Gothic Book" panose="020B0503020102020204" pitchFamily="34" charset="0"/>
                <a:cs typeface="Latin Modern Sans" panose="00000500000000000000" charset="0"/>
              </a:rPr>
              <a:t>time series separately.</a:t>
            </a:r>
          </a:p>
          <a:p>
            <a:pPr algn="ctr" defTabSz="985906">
              <a:defRPr/>
            </a:pPr>
            <a:r>
              <a:rPr lang="en-US" sz="2402" dirty="0">
                <a:solidFill>
                  <a:srgbClr val="0265C2"/>
                </a:solidFill>
                <a:latin typeface="Franklin Gothic Book" panose="020B0503020102020204" pitchFamily="34" charset="0"/>
                <a:cs typeface="Latin Modern Sans" panose="00000500000000000000" charset="0"/>
              </a:rPr>
              <a:t>Join results to get maps</a:t>
            </a:r>
          </a:p>
        </p:txBody>
      </p:sp>
      <p:sp>
        <p:nvSpPr>
          <p:cNvPr id="2" name="Slide Number Placeholder 1">
            <a:extLst>
              <a:ext uri="{FF2B5EF4-FFF2-40B4-BE49-F238E27FC236}">
                <a16:creationId xmlns:a16="http://schemas.microsoft.com/office/drawing/2014/main" id="{2809BBDE-D76A-2548-8C28-5DE5C696182F}"/>
              </a:ext>
            </a:extLst>
          </p:cNvPr>
          <p:cNvSpPr>
            <a:spLocks noGrp="1"/>
          </p:cNvSpPr>
          <p:nvPr>
            <p:ph type="sldNum" sz="quarter" idx="12"/>
          </p:nvPr>
        </p:nvSpPr>
        <p:spPr/>
        <p:txBody>
          <a:bodyPr/>
          <a:lstStyle/>
          <a:p>
            <a:fld id="{0BF8E51E-D93F-F44F-88BB-CBC45363669B}" type="slidenum">
              <a:rPr lang="zh-CN" altLang="en-US"/>
              <a:pPr/>
              <a:t>3</a:t>
            </a:fld>
            <a:endParaRPr lang="zh-CN" altLang="en-US"/>
          </a:p>
        </p:txBody>
      </p:sp>
      <p:pic>
        <p:nvPicPr>
          <p:cNvPr id="9" name="Google Shape;324;gd015da3983_1_248" descr="A picture containing text&#10;&#10;Description automatically generated">
            <a:extLst>
              <a:ext uri="{FF2B5EF4-FFF2-40B4-BE49-F238E27FC236}">
                <a16:creationId xmlns:a16="http://schemas.microsoft.com/office/drawing/2014/main" id="{485E4375-D6AC-FD4F-9DC6-AA8A84460E0E}"/>
              </a:ext>
            </a:extLst>
          </p:cNvPr>
          <p:cNvPicPr preferRelativeResize="0"/>
          <p:nvPr/>
        </p:nvPicPr>
        <p:blipFill rotWithShape="1">
          <a:blip r:embed="rId5">
            <a:alphaModFix/>
          </a:blip>
          <a:srcRect/>
          <a:stretch/>
        </p:blipFill>
        <p:spPr>
          <a:xfrm>
            <a:off x="136107" y="39536"/>
            <a:ext cx="1290221" cy="1202294"/>
          </a:xfrm>
          <a:prstGeom prst="rect">
            <a:avLst/>
          </a:prstGeom>
          <a:noFill/>
          <a:ln>
            <a:noFill/>
          </a:ln>
        </p:spPr>
      </p:pic>
      <p:pic>
        <p:nvPicPr>
          <p:cNvPr id="10" name="Picture 2">
            <a:extLst>
              <a:ext uri="{FF2B5EF4-FFF2-40B4-BE49-F238E27FC236}">
                <a16:creationId xmlns:a16="http://schemas.microsoft.com/office/drawing/2014/main" id="{251E6D39-FAC0-7447-81DF-41DD81D8AE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4678" y="14098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4">
            <a:extLst>
              <a:ext uri="{FF2B5EF4-FFF2-40B4-BE49-F238E27FC236}">
                <a16:creationId xmlns:a16="http://schemas.microsoft.com/office/drawing/2014/main" id="{F55AD55E-0FFE-3845-99B8-98B4AE2B63AF}"/>
              </a:ext>
            </a:extLst>
          </p:cNvPr>
          <p:cNvSpPr/>
          <p:nvPr/>
        </p:nvSpPr>
        <p:spPr>
          <a:xfrm>
            <a:off x="1734670" y="79664"/>
            <a:ext cx="8722659" cy="1323439"/>
          </a:xfrm>
          <a:prstGeom prst="rect">
            <a:avLst/>
          </a:prstGeom>
          <a:noFill/>
        </p:spPr>
        <p:txBody>
          <a:bodyPr wrap="square">
            <a:spAutoFit/>
          </a:bodyPr>
          <a:lstStyle/>
          <a:p>
            <a:pPr algn="ctr">
              <a:spcAft>
                <a:spcPts val="600"/>
              </a:spcAft>
            </a:pPr>
            <a:r>
              <a:rPr lang="en-US" altLang="zh-CN" sz="4000" dirty="0">
                <a:solidFill>
                  <a:srgbClr val="2A3E74"/>
                </a:solidFill>
                <a:latin typeface="Franklin Gothic Medium" panose="020B0603020102020204" pitchFamily="34" charset="0"/>
                <a:ea typeface="SimSun" panose="02010600030101010101" pitchFamily="2" charset="-122"/>
              </a:rPr>
              <a:t>Space-first, time-later or </a:t>
            </a:r>
            <a:br>
              <a:rPr lang="en-US" altLang="zh-CN" sz="4000" dirty="0">
                <a:solidFill>
                  <a:srgbClr val="2A3E74"/>
                </a:solidFill>
                <a:latin typeface="Franklin Gothic Medium" panose="020B0603020102020204" pitchFamily="34" charset="0"/>
                <a:ea typeface="SimSun" panose="02010600030101010101" pitchFamily="2" charset="-122"/>
              </a:rPr>
            </a:br>
            <a:r>
              <a:rPr lang="en-US" altLang="zh-CN" sz="4000" dirty="0">
                <a:solidFill>
                  <a:srgbClr val="2A3E74"/>
                </a:solidFill>
                <a:latin typeface="Franklin Gothic Medium" panose="020B0603020102020204" pitchFamily="34" charset="0"/>
                <a:ea typeface="SimSun" panose="02010600030101010101" pitchFamily="2" charset="-122"/>
              </a:rPr>
              <a:t>time-first, space-later?</a:t>
            </a:r>
            <a:endParaRPr lang="en-US" sz="4000" u="none" dirty="0">
              <a:solidFill>
                <a:srgbClr val="2A3E74"/>
              </a:solidFill>
              <a:latin typeface="Franklin Gothic Medium" panose="020B0603020102020204" pitchFamily="34" charset="0"/>
              <a:cs typeface="Calibri"/>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AE973A2B-B5F5-6F48-8366-03CBD8CA6EA7}"/>
              </a:ext>
            </a:extLst>
          </p:cNvPr>
          <p:cNvSpPr>
            <a:spLocks noGrp="1" noChangeArrowheads="1"/>
          </p:cNvSpPr>
          <p:nvPr>
            <p:ph type="title"/>
          </p:nvPr>
        </p:nvSpPr>
        <p:spPr bwMode="auto">
          <a:xfrm>
            <a:off x="1426328" y="80828"/>
            <a:ext cx="9859088" cy="1143001"/>
          </a:xfrm>
        </p:spPr>
        <p:txBody>
          <a:bodyPr vert="horz" wrap="square" lIns="109545" tIns="54773" rIns="109545" bIns="54773" numCol="1" rtlCol="0" anchor="ctr" compatLnSpc="1">
            <a:prstTxWarp prst="textNoShape">
              <a:avLst/>
            </a:prstTxWarp>
            <a:normAutofit/>
          </a:bodyPr>
          <a:lstStyle/>
          <a:p>
            <a:pPr algn="ctr"/>
            <a:r>
              <a:rPr lang="en-US" altLang="en-US" sz="4000" dirty="0">
                <a:solidFill>
                  <a:srgbClr val="2A3E74"/>
                </a:solidFill>
                <a:latin typeface="Franklin Gothic Medium" panose="020B0603020102020204" pitchFamily="34" charset="0"/>
              </a:rPr>
              <a:t>Time series </a:t>
            </a:r>
            <a:r>
              <a:rPr lang="en-US" altLang="zh-CN" sz="4000" dirty="0">
                <a:solidFill>
                  <a:srgbClr val="2A3E74"/>
                </a:solidFill>
                <a:latin typeface="Franklin Gothic Medium" panose="020B0603020102020204" pitchFamily="34" charset="0"/>
                <a:ea typeface="SimSun" panose="02010600030101010101" pitchFamily="2" charset="-122"/>
              </a:rPr>
              <a:t>measur</a:t>
            </a:r>
            <a:r>
              <a:rPr lang="en-US" altLang="en-US" sz="4000" dirty="0">
                <a:solidFill>
                  <a:srgbClr val="2A3E74"/>
                </a:solidFill>
                <a:latin typeface="Franklin Gothic Medium" panose="020B0603020102020204" pitchFamily="34" charset="0"/>
              </a:rPr>
              <a:t>e</a:t>
            </a:r>
            <a:r>
              <a:rPr lang="en-US" altLang="zh-CN" sz="4000" dirty="0">
                <a:solidFill>
                  <a:srgbClr val="2A3E74"/>
                </a:solidFill>
                <a:latin typeface="Franklin Gothic Medium" panose="020B0603020102020204" pitchFamily="34" charset="0"/>
                <a:ea typeface="SimSun" panose="02010600030101010101" pitchFamily="2" charset="-122"/>
              </a:rPr>
              <a:t> </a:t>
            </a:r>
            <a:r>
              <a:rPr lang="en-US" altLang="en-US" sz="4000" dirty="0">
                <a:solidFill>
                  <a:srgbClr val="2A3E74"/>
                </a:solidFill>
                <a:latin typeface="Franklin Gothic Medium" panose="020B0603020102020204" pitchFamily="34" charset="0"/>
              </a:rPr>
              <a:t>change</a:t>
            </a:r>
          </a:p>
        </p:txBody>
      </p:sp>
      <p:sp>
        <p:nvSpPr>
          <p:cNvPr id="21506" name="Text Box 3">
            <a:extLst>
              <a:ext uri="{FF2B5EF4-FFF2-40B4-BE49-F238E27FC236}">
                <a16:creationId xmlns:a16="http://schemas.microsoft.com/office/drawing/2014/main" id="{9B744AA4-AD93-E14B-A5B4-AAF3F25668C3}"/>
              </a:ext>
            </a:extLst>
          </p:cNvPr>
          <p:cNvSpPr txBox="1">
            <a:spLocks noChangeArrowheads="1"/>
          </p:cNvSpPr>
          <p:nvPr/>
        </p:nvSpPr>
        <p:spPr bwMode="auto">
          <a:xfrm>
            <a:off x="8155870" y="6463560"/>
            <a:ext cx="2691090" cy="31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spcBef>
                <a:spcPct val="50000"/>
              </a:spcBef>
            </a:pPr>
            <a:r>
              <a:rPr lang="en-GB" altLang="en-US" sz="1438">
                <a:solidFill>
                  <a:srgbClr val="004375"/>
                </a:solidFill>
                <a:latin typeface="Franklin Gothic Book" panose="020B0503020102020204" pitchFamily="34" charset="0"/>
              </a:rPr>
              <a:t>graphics: </a:t>
            </a:r>
            <a:r>
              <a:rPr lang="en-US" altLang="en-GB" sz="1438">
                <a:solidFill>
                  <a:srgbClr val="004375"/>
                </a:solidFill>
                <a:latin typeface="Franklin Gothic Book" panose="020B0503020102020204" pitchFamily="34" charset="0"/>
              </a:rPr>
              <a:t>Maus, Victor</a:t>
            </a:r>
            <a:endParaRPr lang="en-GB" altLang="en-US" sz="1438">
              <a:solidFill>
                <a:srgbClr val="004375"/>
              </a:solidFill>
              <a:latin typeface="Franklin Gothic Book" panose="020B0503020102020204" pitchFamily="34" charset="0"/>
            </a:endParaRPr>
          </a:p>
        </p:txBody>
      </p:sp>
      <p:sp>
        <p:nvSpPr>
          <p:cNvPr id="15" name="CaixaDeTexto 3">
            <a:extLst>
              <a:ext uri="{FF2B5EF4-FFF2-40B4-BE49-F238E27FC236}">
                <a16:creationId xmlns:a16="http://schemas.microsoft.com/office/drawing/2014/main" id="{F8BA9943-D002-4149-99E6-C4948F1AC55C}"/>
              </a:ext>
            </a:extLst>
          </p:cNvPr>
          <p:cNvSpPr>
            <a:spLocks noChangeArrowheads="1"/>
          </p:cNvSpPr>
          <p:nvPr/>
        </p:nvSpPr>
        <p:spPr bwMode="auto">
          <a:xfrm>
            <a:off x="1834000" y="5553346"/>
            <a:ext cx="8524003" cy="675150"/>
          </a:xfrm>
          <a:prstGeom prst="rect">
            <a:avLst/>
          </a:prstGeom>
          <a:solidFill>
            <a:srgbClr val="DEEBF7"/>
          </a:solidFill>
        </p:spPr>
        <p:txBody>
          <a:bodyPr anchor="ctr"/>
          <a:lstStyle/>
          <a:p>
            <a:pPr algn="ctr" defTabSz="985906">
              <a:defRPr/>
            </a:pPr>
            <a:r>
              <a:rPr lang="en-US" sz="2400" dirty="0">
                <a:solidFill>
                  <a:srgbClr val="2A3E74"/>
                </a:solidFill>
                <a:latin typeface="Franklin Gothic Book" panose="020B0503020102020204" pitchFamily="34" charset="0"/>
                <a:cs typeface="Latin Modern Sans" panose="00000500000000000000" charset="0"/>
                <a:sym typeface="+mn-ea"/>
              </a:rPr>
              <a:t>How to classify land use and land cover using time series?</a:t>
            </a:r>
          </a:p>
        </p:txBody>
      </p:sp>
      <p:pic>
        <p:nvPicPr>
          <p:cNvPr id="21508" name="Picture 5">
            <a:extLst>
              <a:ext uri="{FF2B5EF4-FFF2-40B4-BE49-F238E27FC236}">
                <a16:creationId xmlns:a16="http://schemas.microsoft.com/office/drawing/2014/main" id="{1AE98B52-3761-284F-A0CE-0708664B9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314" y="1257111"/>
            <a:ext cx="9117374" cy="41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96A8AD2-E753-6C42-BCDB-F4873D6CFFA5}"/>
              </a:ext>
            </a:extLst>
          </p:cNvPr>
          <p:cNvSpPr>
            <a:spLocks noGrp="1"/>
          </p:cNvSpPr>
          <p:nvPr>
            <p:ph type="sldNum" sz="quarter" idx="12"/>
          </p:nvPr>
        </p:nvSpPr>
        <p:spPr/>
        <p:txBody>
          <a:bodyPr/>
          <a:lstStyle/>
          <a:p>
            <a:fld id="{D600A1C0-CB42-0145-A099-B229B25650EC}" type="slidenum">
              <a:rPr lang="zh-CN" altLang="en-US"/>
              <a:pPr/>
              <a:t>4</a:t>
            </a:fld>
            <a:endParaRPr lang="zh-CN" altLang="en-US"/>
          </a:p>
        </p:txBody>
      </p:sp>
      <p:pic>
        <p:nvPicPr>
          <p:cNvPr id="7" name="Google Shape;324;gd015da3983_1_248" descr="A picture containing text&#10;&#10;Description automatically generated">
            <a:extLst>
              <a:ext uri="{FF2B5EF4-FFF2-40B4-BE49-F238E27FC236}">
                <a16:creationId xmlns:a16="http://schemas.microsoft.com/office/drawing/2014/main" id="{DE491D52-5ACF-2D44-9375-AD6138A625A5}"/>
              </a:ext>
            </a:extLst>
          </p:cNvPr>
          <p:cNvPicPr preferRelativeResize="0"/>
          <p:nvPr/>
        </p:nvPicPr>
        <p:blipFill rotWithShape="1">
          <a:blip r:embed="rId4">
            <a:alphaModFix/>
          </a:blip>
          <a:srcRect/>
          <a:stretch/>
        </p:blipFill>
        <p:spPr>
          <a:xfrm>
            <a:off x="136107" y="39536"/>
            <a:ext cx="1290221" cy="1202294"/>
          </a:xfrm>
          <a:prstGeom prst="rect">
            <a:avLst/>
          </a:prstGeom>
          <a:noFill/>
          <a:ln>
            <a:noFill/>
          </a:ln>
        </p:spPr>
      </p:pic>
      <p:pic>
        <p:nvPicPr>
          <p:cNvPr id="8" name="Picture 2">
            <a:extLst>
              <a:ext uri="{FF2B5EF4-FFF2-40B4-BE49-F238E27FC236}">
                <a16:creationId xmlns:a16="http://schemas.microsoft.com/office/drawing/2014/main" id="{D5085DF1-2AEC-4047-BA8A-B94CD043F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4678" y="14098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oogle Shape;324;gd015da3983_1_248" descr="A picture containing text&#10;&#10;Description automatically generated"/>
          <p:cNvPicPr preferRelativeResize="0"/>
          <p:nvPr/>
        </p:nvPicPr>
        <p:blipFill rotWithShape="1">
          <a:blip r:embed="rId3">
            <a:alphaModFix/>
          </a:blip>
          <a:srcRect/>
          <a:stretch/>
        </p:blipFill>
        <p:spPr>
          <a:xfrm>
            <a:off x="136107" y="39536"/>
            <a:ext cx="1290221" cy="1202294"/>
          </a:xfrm>
          <a:prstGeom prst="rect">
            <a:avLst/>
          </a:prstGeom>
          <a:noFill/>
          <a:ln>
            <a:noFill/>
          </a:ln>
        </p:spPr>
      </p:pic>
      <p:pic>
        <p:nvPicPr>
          <p:cNvPr id="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78" y="131361"/>
            <a:ext cx="992251" cy="98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 name="Rectangle 4">
            <a:extLst>
              <a:ext uri="{FF2B5EF4-FFF2-40B4-BE49-F238E27FC236}">
                <a16:creationId xmlns:a16="http://schemas.microsoft.com/office/drawing/2014/main" id="{4E67B1E7-25F6-7B44-8AB7-FDEAFCC21EE3}"/>
              </a:ext>
            </a:extLst>
          </p:cNvPr>
          <p:cNvSpPr/>
          <p:nvPr/>
        </p:nvSpPr>
        <p:spPr>
          <a:xfrm>
            <a:off x="1662811" y="276612"/>
            <a:ext cx="8722659" cy="646331"/>
          </a:xfrm>
          <a:prstGeom prst="rect">
            <a:avLst/>
          </a:prstGeom>
          <a:noFill/>
        </p:spPr>
        <p:txBody>
          <a:bodyPr wrap="square">
            <a:spAutoFit/>
          </a:bodyPr>
          <a:lstStyle/>
          <a:p>
            <a:pPr algn="ctr">
              <a:spcAft>
                <a:spcPts val="600"/>
              </a:spcAft>
            </a:pPr>
            <a:r>
              <a:rPr lang="en-US" sz="3600" dirty="0">
                <a:solidFill>
                  <a:srgbClr val="19326C"/>
                </a:solidFill>
                <a:latin typeface="Franklin Gothic Medium" panose="020B0603020102020204" pitchFamily="34" charset="0"/>
                <a:cs typeface="Calibri"/>
              </a:rPr>
              <a:t>L</a:t>
            </a:r>
            <a:r>
              <a:rPr lang="en-US" sz="3600" u="none" dirty="0">
                <a:solidFill>
                  <a:srgbClr val="19326C"/>
                </a:solidFill>
                <a:latin typeface="Franklin Gothic Medium" panose="020B0603020102020204" pitchFamily="34" charset="0"/>
                <a:cs typeface="Calibri"/>
              </a:rPr>
              <a:t>and classification with image time series</a:t>
            </a:r>
            <a:endParaRPr lang="en-US" sz="3600" u="none" dirty="0">
              <a:solidFill>
                <a:srgbClr val="7F0001"/>
              </a:solidFill>
              <a:latin typeface="Franklin Gothic Medium" panose="020B0603020102020204" pitchFamily="34" charset="0"/>
              <a:cs typeface="Calibri"/>
            </a:endParaRPr>
          </a:p>
        </p:txBody>
      </p:sp>
      <p:pic>
        <p:nvPicPr>
          <p:cNvPr id="25" name="Picture 24">
            <a:extLst>
              <a:ext uri="{FF2B5EF4-FFF2-40B4-BE49-F238E27FC236}">
                <a16:creationId xmlns:a16="http://schemas.microsoft.com/office/drawing/2014/main" id="{56150A91-20A7-3747-AF5B-8872ECCA1FFB}"/>
              </a:ext>
            </a:extLst>
          </p:cNvPr>
          <p:cNvPicPr>
            <a:picLocks noChangeAspect="1"/>
          </p:cNvPicPr>
          <p:nvPr/>
        </p:nvPicPr>
        <p:blipFill>
          <a:blip r:embed="rId5"/>
          <a:stretch>
            <a:fillRect/>
          </a:stretch>
        </p:blipFill>
        <p:spPr>
          <a:xfrm>
            <a:off x="225071" y="1476941"/>
            <a:ext cx="11854078" cy="4769624"/>
          </a:xfrm>
          <a:prstGeom prst="rect">
            <a:avLst/>
          </a:prstGeom>
        </p:spPr>
      </p:pic>
      <p:sp>
        <p:nvSpPr>
          <p:cNvPr id="28" name="Text Box 2">
            <a:extLst>
              <a:ext uri="{FF2B5EF4-FFF2-40B4-BE49-F238E27FC236}">
                <a16:creationId xmlns:a16="http://schemas.microsoft.com/office/drawing/2014/main" id="{1CAF522A-5C0F-1748-817B-EFE9AF7BB2D1}"/>
              </a:ext>
            </a:extLst>
          </p:cNvPr>
          <p:cNvSpPr txBox="1">
            <a:spLocks noChangeArrowheads="1"/>
          </p:cNvSpPr>
          <p:nvPr/>
        </p:nvSpPr>
        <p:spPr bwMode="auto">
          <a:xfrm>
            <a:off x="9577249" y="6604107"/>
            <a:ext cx="2501900" cy="253893"/>
          </a:xfrm>
          <a:prstGeom prst="rect">
            <a:avLst/>
          </a:prstGeom>
          <a:solidFill>
            <a:srgbClr val="E8F0FF">
              <a:alpha val="36078"/>
            </a:srgbClr>
          </a:solidFill>
          <a:ln>
            <a:noFill/>
          </a:ln>
        </p:spPr>
        <p:txBody>
          <a:bodyPr wrap="square" lIns="68559" tIns="34279" rIns="68559" bIns="34279">
            <a:spAutoFit/>
          </a:bodyPr>
          <a:lstStyle>
            <a:lvl1pPr eaLnBrk="0" hangingPunct="0">
              <a:defRPr sz="1400">
                <a:solidFill>
                  <a:schemeClr val="tx1"/>
                </a:solidFill>
                <a:latin typeface="Arial" charset="0"/>
                <a:ea typeface="ＭＳ Ｐゴシック" charset="0"/>
                <a:cs typeface="ＭＳ Ｐゴシック" charset="0"/>
              </a:defRPr>
            </a:lvl1pPr>
            <a:lvl2pPr marL="742950" indent="-285750" eaLnBrk="0" hangingPunct="0">
              <a:defRPr sz="1400">
                <a:solidFill>
                  <a:schemeClr val="tx1"/>
                </a:solidFill>
                <a:latin typeface="Arial" charset="0"/>
                <a:ea typeface="ＭＳ Ｐゴシック" charset="0"/>
              </a:defRPr>
            </a:lvl2pPr>
            <a:lvl3pPr marL="1143000" indent="-228600" eaLnBrk="0" hangingPunct="0">
              <a:defRPr sz="1400">
                <a:solidFill>
                  <a:schemeClr val="tx1"/>
                </a:solidFill>
                <a:latin typeface="Arial" charset="0"/>
                <a:ea typeface="ＭＳ Ｐゴシック" charset="0"/>
              </a:defRPr>
            </a:lvl3pPr>
            <a:lvl4pPr marL="1600200" indent="-228600" eaLnBrk="0" hangingPunct="0">
              <a:defRPr sz="1400">
                <a:solidFill>
                  <a:schemeClr val="tx1"/>
                </a:solidFill>
                <a:latin typeface="Arial" charset="0"/>
                <a:ea typeface="ＭＳ Ｐゴシック" charset="0"/>
              </a:defRPr>
            </a:lvl4pPr>
            <a:lvl5pPr marL="2057400" indent="-228600" eaLnBrk="0" hangingPunct="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r" eaLnBrk="1" fontAlgn="auto" hangingPunct="1">
              <a:spcBef>
                <a:spcPct val="50000"/>
              </a:spcBef>
              <a:spcAft>
                <a:spcPts val="0"/>
              </a:spcAft>
              <a:defRPr/>
            </a:pPr>
            <a:r>
              <a:rPr lang="en-US" sz="1200" b="0" u="none" dirty="0">
                <a:solidFill>
                  <a:srgbClr val="4472C4">
                    <a:lumMod val="75000"/>
                  </a:srgbClr>
                </a:solidFill>
                <a:latin typeface="IBM Plex Sans" panose="020B0503050203000203" pitchFamily="34" charset="77"/>
                <a:cs typeface="Franklin Gothic Book Regular" charset="0"/>
              </a:rPr>
              <a:t>image: F </a:t>
            </a:r>
            <a:r>
              <a:rPr lang="en-US" sz="1200" b="0" u="none" dirty="0" err="1">
                <a:solidFill>
                  <a:srgbClr val="4472C4">
                    <a:lumMod val="75000"/>
                  </a:srgbClr>
                </a:solidFill>
                <a:latin typeface="IBM Plex Sans" panose="020B0503050203000203" pitchFamily="34" charset="77"/>
                <a:cs typeface="Franklin Gothic Book Regular" charset="0"/>
              </a:rPr>
              <a:t>Petitjean</a:t>
            </a:r>
            <a:r>
              <a:rPr lang="en-US" sz="1200" b="0" u="none" dirty="0">
                <a:solidFill>
                  <a:srgbClr val="4472C4">
                    <a:lumMod val="75000"/>
                  </a:srgbClr>
                </a:solidFill>
                <a:latin typeface="IBM Plex Sans" panose="020B0503050203000203" pitchFamily="34" charset="77"/>
                <a:cs typeface="Franklin Gothic Book Regular" charset="0"/>
              </a:rPr>
              <a:t>, Monash </a:t>
            </a:r>
            <a:r>
              <a:rPr lang="en-US" sz="1200" b="0" u="none" dirty="0" err="1">
                <a:solidFill>
                  <a:srgbClr val="4472C4">
                    <a:lumMod val="75000"/>
                  </a:srgbClr>
                </a:solidFill>
                <a:latin typeface="IBM Plex Sans" panose="020B0503050203000203" pitchFamily="34" charset="77"/>
                <a:cs typeface="Franklin Gothic Book Regular" charset="0"/>
              </a:rPr>
              <a:t>Univ</a:t>
            </a:r>
            <a:endParaRPr lang="en-US" sz="1200" b="0" u="none" dirty="0">
              <a:solidFill>
                <a:srgbClr val="4472C4">
                  <a:lumMod val="75000"/>
                </a:srgbClr>
              </a:solidFill>
              <a:latin typeface="IBM Plex Sans" panose="020B0503050203000203" pitchFamily="34" charset="77"/>
              <a:cs typeface="Franklin Gothic Book Regular" charset="0"/>
            </a:endParaRPr>
          </a:p>
        </p:txBody>
      </p:sp>
    </p:spTree>
    <p:extLst>
      <p:ext uri="{BB962C8B-B14F-4D97-AF65-F5344CB8AC3E}">
        <p14:creationId xmlns:p14="http://schemas.microsoft.com/office/powerpoint/2010/main" val="1925364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oogle Shape;82;gbdf99c7318_1_0"/>
          <p:cNvPicPr preferRelativeResize="0"/>
          <p:nvPr/>
        </p:nvPicPr>
        <p:blipFill>
          <a:blip r:embed="rId3">
            <a:alphaModFix/>
          </a:blip>
          <a:stretch>
            <a:fillRect/>
          </a:stretch>
        </p:blipFill>
        <p:spPr>
          <a:xfrm>
            <a:off x="992151" y="4010915"/>
            <a:ext cx="2727661" cy="1973064"/>
          </a:xfrm>
          <a:prstGeom prst="rect">
            <a:avLst/>
          </a:prstGeom>
          <a:noFill/>
          <a:ln>
            <a:noFill/>
          </a:ln>
        </p:spPr>
      </p:pic>
      <p:sp>
        <p:nvSpPr>
          <p:cNvPr id="14" name="Google Shape;69;gbdf99c7318_1_0"/>
          <p:cNvSpPr txBox="1"/>
          <p:nvPr/>
        </p:nvSpPr>
        <p:spPr>
          <a:xfrm>
            <a:off x="4770661" y="2664526"/>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bg-BG" sz="2200" dirty="0">
                <a:solidFill>
                  <a:schemeClr val="bg1"/>
                </a:solidFill>
                <a:latin typeface="Franklin Gothic Book" panose="020B0503020102020204" pitchFamily="34" charset="0"/>
                <a:ea typeface="Roboto" panose="02000000000000000000" pitchFamily="2" charset="0"/>
              </a:rPr>
              <a:t>Quality</a:t>
            </a:r>
            <a:r>
              <a:rPr lang="en-US" sz="2200" dirty="0">
                <a:solidFill>
                  <a:schemeClr val="bg1"/>
                </a:solidFill>
                <a:latin typeface="Franklin Gothic Book" panose="020B0503020102020204" pitchFamily="34" charset="0"/>
                <a:ea typeface="Roboto" panose="02000000000000000000" pitchFamily="2" charset="0"/>
              </a:rPr>
              <a:t> Analysis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15" name="Google Shape;70;gbdf99c7318_1_0"/>
          <p:cNvSpPr txBox="1"/>
          <p:nvPr/>
        </p:nvSpPr>
        <p:spPr>
          <a:xfrm>
            <a:off x="4767138" y="3547819"/>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lvl="0" algn="ctr"/>
            <a:r>
              <a:rPr lang="en-GB" sz="2200" dirty="0">
                <a:solidFill>
                  <a:schemeClr val="bg1"/>
                </a:solidFill>
                <a:latin typeface="Franklin Gothic Book" panose="020B0503020102020204" pitchFamily="34" charset="0"/>
                <a:ea typeface="Roboto" panose="02000000000000000000" pitchFamily="2" charset="0"/>
              </a:rPr>
              <a:t>ML models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16" name="Google Shape;71;gbdf99c7318_1_0"/>
          <p:cNvSpPr txBox="1"/>
          <p:nvPr/>
        </p:nvSpPr>
        <p:spPr>
          <a:xfrm>
            <a:off x="7857951" y="3547819"/>
            <a:ext cx="3594918"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a:buNone/>
              <a:defRPr>
                <a:solidFill>
                  <a:schemeClr val="bg1"/>
                </a:solidFill>
              </a:defRPr>
            </a:lvl1pPr>
          </a:lstStyle>
          <a:p>
            <a:r>
              <a:rPr lang="bg-BG" sz="2200" dirty="0">
                <a:latin typeface="Franklin Gothic Book" panose="020B0503020102020204" pitchFamily="34" charset="0"/>
                <a:ea typeface="Roboto" panose="02000000000000000000" pitchFamily="2" charset="0"/>
              </a:rPr>
              <a:t>Classification and smoothing</a:t>
            </a:r>
            <a:endParaRPr lang="pt-BR" sz="2200" dirty="0">
              <a:latin typeface="Franklin Gothic Book" panose="020B0503020102020204" pitchFamily="34" charset="0"/>
              <a:ea typeface="Roboto" panose="02000000000000000000" pitchFamily="2" charset="0"/>
            </a:endParaRPr>
          </a:p>
        </p:txBody>
      </p:sp>
      <p:cxnSp>
        <p:nvCxnSpPr>
          <p:cNvPr id="17" name="Google Shape;72;gbdf99c7318_1_0"/>
          <p:cNvCxnSpPr>
            <a:cxnSpLocks/>
            <a:stCxn id="40" idx="3"/>
            <a:endCxn id="14" idx="1"/>
          </p:cNvCxnSpPr>
          <p:nvPr/>
        </p:nvCxnSpPr>
        <p:spPr>
          <a:xfrm>
            <a:off x="3447730" y="2926121"/>
            <a:ext cx="1322931" cy="0"/>
          </a:xfrm>
          <a:prstGeom prst="straightConnector1">
            <a:avLst/>
          </a:prstGeom>
          <a:noFill/>
          <a:ln w="38100" cap="flat" cmpd="sng">
            <a:solidFill>
              <a:schemeClr val="bg2">
                <a:lumMod val="25000"/>
              </a:schemeClr>
            </a:solidFill>
            <a:prstDash val="solid"/>
            <a:round/>
            <a:headEnd type="triangle" w="med" len="med"/>
            <a:tailEnd type="triangle" w="med" len="med"/>
          </a:ln>
        </p:spPr>
      </p:cxnSp>
      <p:cxnSp>
        <p:nvCxnSpPr>
          <p:cNvPr id="18" name="Google Shape;74;gbdf99c7318_1_0"/>
          <p:cNvCxnSpPr>
            <a:cxnSpLocks/>
          </p:cNvCxnSpPr>
          <p:nvPr/>
        </p:nvCxnSpPr>
        <p:spPr>
          <a:xfrm flipV="1">
            <a:off x="2328580" y="3148564"/>
            <a:ext cx="0" cy="438407"/>
          </a:xfrm>
          <a:prstGeom prst="straightConnector1">
            <a:avLst/>
          </a:prstGeom>
          <a:noFill/>
          <a:ln w="38100" cap="flat" cmpd="sng">
            <a:solidFill>
              <a:schemeClr val="bg2">
                <a:lumMod val="25000"/>
              </a:schemeClr>
            </a:solidFill>
            <a:prstDash val="solid"/>
            <a:round/>
            <a:headEnd type="none" w="med" len="med"/>
            <a:tailEnd type="triangle" w="med" len="med"/>
          </a:ln>
        </p:spPr>
      </p:cxnSp>
      <p:cxnSp>
        <p:nvCxnSpPr>
          <p:cNvPr id="19" name="Google Shape;76;gbdf99c7318_1_0"/>
          <p:cNvCxnSpPr>
            <a:cxnSpLocks/>
            <a:endCxn id="15" idx="1"/>
          </p:cNvCxnSpPr>
          <p:nvPr/>
        </p:nvCxnSpPr>
        <p:spPr>
          <a:xfrm>
            <a:off x="3428509" y="3801793"/>
            <a:ext cx="1338629" cy="7621"/>
          </a:xfrm>
          <a:prstGeom prst="straightConnector1">
            <a:avLst/>
          </a:prstGeom>
          <a:noFill/>
          <a:ln w="38100" cap="flat" cmpd="sng">
            <a:solidFill>
              <a:schemeClr val="bg2">
                <a:lumMod val="25000"/>
              </a:schemeClr>
            </a:solidFill>
            <a:prstDash val="solid"/>
            <a:round/>
            <a:headEnd type="none" w="med" len="med"/>
            <a:tailEnd type="triangle" w="med" len="med"/>
          </a:ln>
        </p:spPr>
      </p:cxnSp>
      <p:cxnSp>
        <p:nvCxnSpPr>
          <p:cNvPr id="21" name="Google Shape;78;gbdf99c7318_1_0"/>
          <p:cNvCxnSpPr>
            <a:cxnSpLocks/>
            <a:stCxn id="15" idx="3"/>
            <a:endCxn id="16" idx="1"/>
          </p:cNvCxnSpPr>
          <p:nvPr/>
        </p:nvCxnSpPr>
        <p:spPr>
          <a:xfrm>
            <a:off x="7005438" y="3809414"/>
            <a:ext cx="852513" cy="0"/>
          </a:xfrm>
          <a:prstGeom prst="straightConnector1">
            <a:avLst/>
          </a:prstGeom>
          <a:noFill/>
          <a:ln w="38100" cap="flat" cmpd="sng">
            <a:solidFill>
              <a:schemeClr val="bg2">
                <a:lumMod val="25000"/>
              </a:schemeClr>
            </a:solidFill>
            <a:prstDash val="solid"/>
            <a:round/>
            <a:headEnd type="none" w="med" len="med"/>
            <a:tailEnd type="triangle" w="med" len="med"/>
          </a:ln>
        </p:spPr>
      </p:cxnSp>
      <p:pic>
        <p:nvPicPr>
          <p:cNvPr id="27" name="Google Shape;83;gbdf99c7318_1_0"/>
          <p:cNvPicPr preferRelativeResize="0"/>
          <p:nvPr/>
        </p:nvPicPr>
        <p:blipFill>
          <a:blip r:embed="rId4">
            <a:alphaModFix/>
          </a:blip>
          <a:stretch>
            <a:fillRect/>
          </a:stretch>
        </p:blipFill>
        <p:spPr>
          <a:xfrm>
            <a:off x="488181" y="563728"/>
            <a:ext cx="3433493" cy="1973062"/>
          </a:xfrm>
          <a:prstGeom prst="rect">
            <a:avLst/>
          </a:prstGeom>
          <a:noFill/>
          <a:ln>
            <a:solidFill>
              <a:schemeClr val="accent1">
                <a:lumMod val="50000"/>
              </a:schemeClr>
            </a:solidFill>
          </a:ln>
        </p:spPr>
      </p:pic>
      <p:pic>
        <p:nvPicPr>
          <p:cNvPr id="29" name="Google Shape;85;gbdf99c7318_1_0"/>
          <p:cNvPicPr preferRelativeResize="0"/>
          <p:nvPr/>
        </p:nvPicPr>
        <p:blipFill rotWithShape="1">
          <a:blip r:embed="rId5">
            <a:alphaModFix/>
          </a:blip>
          <a:srcRect l="15508" t="19756" r="27560" b="37164"/>
          <a:stretch/>
        </p:blipFill>
        <p:spPr>
          <a:xfrm>
            <a:off x="7857950" y="546845"/>
            <a:ext cx="3594919" cy="1972119"/>
          </a:xfrm>
          <a:prstGeom prst="rect">
            <a:avLst/>
          </a:prstGeom>
          <a:noFill/>
          <a:ln>
            <a:solidFill>
              <a:schemeClr val="tx1"/>
            </a:solidFill>
          </a:ln>
        </p:spPr>
      </p:pic>
      <p:pic>
        <p:nvPicPr>
          <p:cNvPr id="31" name="Google Shape;87;gbdf99c7318_1_0"/>
          <p:cNvPicPr preferRelativeResize="0"/>
          <p:nvPr/>
        </p:nvPicPr>
        <p:blipFill>
          <a:blip r:embed="rId6">
            <a:alphaModFix/>
          </a:blip>
          <a:stretch>
            <a:fillRect/>
          </a:stretch>
        </p:blipFill>
        <p:spPr>
          <a:xfrm>
            <a:off x="7857950" y="4384164"/>
            <a:ext cx="1673592" cy="1392003"/>
          </a:xfrm>
          <a:prstGeom prst="rect">
            <a:avLst/>
          </a:prstGeom>
          <a:noFill/>
          <a:ln>
            <a:solidFill>
              <a:schemeClr val="tx1"/>
            </a:solidFill>
          </a:ln>
        </p:spPr>
      </p:pic>
      <p:pic>
        <p:nvPicPr>
          <p:cNvPr id="32" name="Google Shape;88;gbdf99c7318_1_0"/>
          <p:cNvPicPr preferRelativeResize="0"/>
          <p:nvPr/>
        </p:nvPicPr>
        <p:blipFill>
          <a:blip r:embed="rId7">
            <a:alphaModFix/>
          </a:blip>
          <a:stretch>
            <a:fillRect/>
          </a:stretch>
        </p:blipFill>
        <p:spPr>
          <a:xfrm>
            <a:off x="9951561" y="4399363"/>
            <a:ext cx="1501308" cy="1392003"/>
          </a:xfrm>
          <a:prstGeom prst="rect">
            <a:avLst/>
          </a:prstGeom>
          <a:noFill/>
          <a:ln>
            <a:solidFill>
              <a:schemeClr val="tx1"/>
            </a:solidFill>
          </a:ln>
        </p:spPr>
      </p:pic>
      <p:cxnSp>
        <p:nvCxnSpPr>
          <p:cNvPr id="34" name="Google Shape;74;gbdf99c7318_1_0"/>
          <p:cNvCxnSpPr/>
          <p:nvPr/>
        </p:nvCxnSpPr>
        <p:spPr>
          <a:xfrm flipV="1">
            <a:off x="9524427" y="3157173"/>
            <a:ext cx="0" cy="399078"/>
          </a:xfrm>
          <a:prstGeom prst="straightConnector1">
            <a:avLst/>
          </a:prstGeom>
          <a:noFill/>
          <a:ln w="38100" cap="flat" cmpd="sng">
            <a:solidFill>
              <a:schemeClr val="bg2">
                <a:lumMod val="25000"/>
              </a:schemeClr>
            </a:solidFill>
            <a:prstDash val="solid"/>
            <a:round/>
            <a:headEnd type="none" w="med" len="med"/>
            <a:tailEnd type="triangle" w="med" len="med"/>
          </a:ln>
        </p:spPr>
      </p:cxnSp>
      <p:pic>
        <p:nvPicPr>
          <p:cNvPr id="37" name="Google Shape;81;gbdf99c7318_1_0"/>
          <p:cNvPicPr preferRelativeResize="0">
            <a:picLocks noChangeArrowheads="1"/>
          </p:cNvPicPr>
          <p:nvPr/>
        </p:nvPicPr>
        <p:blipFill>
          <a:blip r:embed="rId8">
            <a:extLst>
              <a:ext uri="{28A0092B-C50C-407E-A947-70E740481C1C}">
                <a14:useLocalDpi xmlns:a14="http://schemas.microsoft.com/office/drawing/2010/main" val="0"/>
              </a:ext>
            </a:extLst>
          </a:blip>
          <a:srcRect l="42072" t="11707" b="12622"/>
          <a:stretch>
            <a:fillRect/>
          </a:stretch>
        </p:blipFill>
        <p:spPr bwMode="auto">
          <a:xfrm>
            <a:off x="4587493" y="4479415"/>
            <a:ext cx="2604635" cy="123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a:extLst>
              <a:ext uri="{FF2B5EF4-FFF2-40B4-BE49-F238E27FC236}">
                <a16:creationId xmlns:a16="http://schemas.microsoft.com/office/drawing/2014/main" id="{DFECDF63-8F23-2E44-A561-991E14BF60F0}"/>
              </a:ext>
            </a:extLst>
          </p:cNvPr>
          <p:cNvPicPr>
            <a:picLocks noChangeAspect="1"/>
          </p:cNvPicPr>
          <p:nvPr/>
        </p:nvPicPr>
        <p:blipFill>
          <a:blip r:embed="rId9"/>
          <a:stretch>
            <a:fillRect/>
          </a:stretch>
        </p:blipFill>
        <p:spPr>
          <a:xfrm>
            <a:off x="4532805" y="426300"/>
            <a:ext cx="2714014" cy="2172312"/>
          </a:xfrm>
          <a:prstGeom prst="rect">
            <a:avLst/>
          </a:prstGeom>
        </p:spPr>
      </p:pic>
      <p:sp>
        <p:nvSpPr>
          <p:cNvPr id="40" name="Google Shape;69;gbdf99c7318_1_0">
            <a:extLst>
              <a:ext uri="{FF2B5EF4-FFF2-40B4-BE49-F238E27FC236}">
                <a16:creationId xmlns:a16="http://schemas.microsoft.com/office/drawing/2014/main" id="{91E2A1F8-230B-9D4E-90FC-DD3A7837971F}"/>
              </a:ext>
            </a:extLst>
          </p:cNvPr>
          <p:cNvSpPr txBox="1"/>
          <p:nvPr/>
        </p:nvSpPr>
        <p:spPr>
          <a:xfrm>
            <a:off x="1209430" y="2664526"/>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1"/>
                </a:solidFill>
                <a:latin typeface="Franklin Gothic Book" panose="020B0503020102020204" pitchFamily="34" charset="0"/>
                <a:ea typeface="Roboto" panose="02000000000000000000" pitchFamily="2" charset="0"/>
              </a:rPr>
              <a:t>LUCC samples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41" name="Google Shape;70;gbdf99c7318_1_0">
            <a:extLst>
              <a:ext uri="{FF2B5EF4-FFF2-40B4-BE49-F238E27FC236}">
                <a16:creationId xmlns:a16="http://schemas.microsoft.com/office/drawing/2014/main" id="{944F7C06-BD13-594B-AA66-BD97EEABC0F6}"/>
              </a:ext>
            </a:extLst>
          </p:cNvPr>
          <p:cNvSpPr txBox="1"/>
          <p:nvPr/>
        </p:nvSpPr>
        <p:spPr>
          <a:xfrm>
            <a:off x="1190209" y="3487725"/>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lvl="0" algn="ctr"/>
            <a:r>
              <a:rPr lang="en-GB" sz="2200" dirty="0">
                <a:solidFill>
                  <a:schemeClr val="bg1"/>
                </a:solidFill>
                <a:latin typeface="Franklin Gothic Book" panose="020B0503020102020204" pitchFamily="34" charset="0"/>
                <a:ea typeface="Roboto" panose="02000000000000000000" pitchFamily="2" charset="0"/>
              </a:rPr>
              <a:t>EO data cubes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42" name="Google Shape;69;gbdf99c7318_1_0">
            <a:extLst>
              <a:ext uri="{FF2B5EF4-FFF2-40B4-BE49-F238E27FC236}">
                <a16:creationId xmlns:a16="http://schemas.microsoft.com/office/drawing/2014/main" id="{C70D8EB0-BF66-504F-BF31-FDF27875B102}"/>
              </a:ext>
            </a:extLst>
          </p:cNvPr>
          <p:cNvSpPr txBox="1"/>
          <p:nvPr/>
        </p:nvSpPr>
        <p:spPr>
          <a:xfrm>
            <a:off x="8477101" y="2641647"/>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1"/>
                </a:solidFill>
                <a:latin typeface="Franklin Gothic Book" panose="020B0503020102020204" pitchFamily="34" charset="0"/>
                <a:ea typeface="Roboto" panose="02000000000000000000" pitchFamily="2" charset="0"/>
              </a:rPr>
              <a:t>LUCC maps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4" name="Rectangle 3">
            <a:extLst>
              <a:ext uri="{FF2B5EF4-FFF2-40B4-BE49-F238E27FC236}">
                <a16:creationId xmlns:a16="http://schemas.microsoft.com/office/drawing/2014/main" id="{FCD08C68-4C1F-394C-9CE0-9504F48D5296}"/>
              </a:ext>
            </a:extLst>
          </p:cNvPr>
          <p:cNvSpPr/>
          <p:nvPr/>
        </p:nvSpPr>
        <p:spPr>
          <a:xfrm>
            <a:off x="295835" y="251012"/>
            <a:ext cx="11528612" cy="60432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4197572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oogle Shape;82;gbdf99c7318_1_0"/>
          <p:cNvPicPr preferRelativeResize="0"/>
          <p:nvPr/>
        </p:nvPicPr>
        <p:blipFill>
          <a:blip r:embed="rId3">
            <a:alphaModFix/>
          </a:blip>
          <a:stretch>
            <a:fillRect/>
          </a:stretch>
        </p:blipFill>
        <p:spPr>
          <a:xfrm>
            <a:off x="1198339" y="4728091"/>
            <a:ext cx="2727661" cy="1973064"/>
          </a:xfrm>
          <a:prstGeom prst="rect">
            <a:avLst/>
          </a:prstGeom>
          <a:noFill/>
          <a:ln>
            <a:noFill/>
          </a:ln>
        </p:spPr>
      </p:pic>
      <p:sp>
        <p:nvSpPr>
          <p:cNvPr id="14" name="Google Shape;69;gbdf99c7318_1_0"/>
          <p:cNvSpPr txBox="1"/>
          <p:nvPr/>
        </p:nvSpPr>
        <p:spPr>
          <a:xfrm>
            <a:off x="4976849" y="3381702"/>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bg-BG" sz="2200" dirty="0">
                <a:solidFill>
                  <a:schemeClr val="bg1"/>
                </a:solidFill>
                <a:latin typeface="Franklin Gothic Book" panose="020B0503020102020204" pitchFamily="34" charset="0"/>
                <a:ea typeface="Roboto" panose="02000000000000000000" pitchFamily="2" charset="0"/>
              </a:rPr>
              <a:t>Quality</a:t>
            </a:r>
            <a:r>
              <a:rPr lang="en-US" sz="2200" dirty="0">
                <a:solidFill>
                  <a:schemeClr val="bg1"/>
                </a:solidFill>
                <a:latin typeface="Franklin Gothic Book" panose="020B0503020102020204" pitchFamily="34" charset="0"/>
                <a:ea typeface="Roboto" panose="02000000000000000000" pitchFamily="2" charset="0"/>
              </a:rPr>
              <a:t> Analysis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15" name="Google Shape;70;gbdf99c7318_1_0"/>
          <p:cNvSpPr txBox="1"/>
          <p:nvPr/>
        </p:nvSpPr>
        <p:spPr>
          <a:xfrm>
            <a:off x="4973326" y="4264995"/>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lvl="0" algn="ctr"/>
            <a:r>
              <a:rPr lang="en-GB" sz="2200" dirty="0">
                <a:solidFill>
                  <a:schemeClr val="bg1"/>
                </a:solidFill>
                <a:latin typeface="Franklin Gothic Book" panose="020B0503020102020204" pitchFamily="34" charset="0"/>
                <a:ea typeface="Roboto" panose="02000000000000000000" pitchFamily="2" charset="0"/>
              </a:rPr>
              <a:t>ML models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16" name="Google Shape;71;gbdf99c7318_1_0"/>
          <p:cNvSpPr txBox="1"/>
          <p:nvPr/>
        </p:nvSpPr>
        <p:spPr>
          <a:xfrm>
            <a:off x="8064139" y="4264995"/>
            <a:ext cx="3594918"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a:buNone/>
              <a:defRPr>
                <a:solidFill>
                  <a:schemeClr val="bg1"/>
                </a:solidFill>
              </a:defRPr>
            </a:lvl1pPr>
          </a:lstStyle>
          <a:p>
            <a:r>
              <a:rPr lang="bg-BG" sz="2200" dirty="0">
                <a:latin typeface="Franklin Gothic Book" panose="020B0503020102020204" pitchFamily="34" charset="0"/>
                <a:ea typeface="Roboto" panose="02000000000000000000" pitchFamily="2" charset="0"/>
              </a:rPr>
              <a:t>Classification and smoothing</a:t>
            </a:r>
            <a:endParaRPr lang="pt-BR" sz="2200" dirty="0">
              <a:latin typeface="Franklin Gothic Book" panose="020B0503020102020204" pitchFamily="34" charset="0"/>
              <a:ea typeface="Roboto" panose="02000000000000000000" pitchFamily="2" charset="0"/>
            </a:endParaRPr>
          </a:p>
        </p:txBody>
      </p:sp>
      <p:cxnSp>
        <p:nvCxnSpPr>
          <p:cNvPr id="17" name="Google Shape;72;gbdf99c7318_1_0"/>
          <p:cNvCxnSpPr>
            <a:cxnSpLocks/>
            <a:stCxn id="40" idx="3"/>
            <a:endCxn id="14" idx="1"/>
          </p:cNvCxnSpPr>
          <p:nvPr/>
        </p:nvCxnSpPr>
        <p:spPr>
          <a:xfrm>
            <a:off x="3653918" y="3643297"/>
            <a:ext cx="1322931" cy="0"/>
          </a:xfrm>
          <a:prstGeom prst="straightConnector1">
            <a:avLst/>
          </a:prstGeom>
          <a:noFill/>
          <a:ln w="38100" cap="flat" cmpd="sng">
            <a:solidFill>
              <a:schemeClr val="bg2">
                <a:lumMod val="25000"/>
              </a:schemeClr>
            </a:solidFill>
            <a:prstDash val="solid"/>
            <a:round/>
            <a:headEnd type="triangle" w="med" len="med"/>
            <a:tailEnd type="triangle" w="med" len="med"/>
          </a:ln>
        </p:spPr>
      </p:cxnSp>
      <p:cxnSp>
        <p:nvCxnSpPr>
          <p:cNvPr id="18" name="Google Shape;74;gbdf99c7318_1_0"/>
          <p:cNvCxnSpPr>
            <a:cxnSpLocks/>
          </p:cNvCxnSpPr>
          <p:nvPr/>
        </p:nvCxnSpPr>
        <p:spPr>
          <a:xfrm flipV="1">
            <a:off x="2534768" y="3865740"/>
            <a:ext cx="0" cy="438407"/>
          </a:xfrm>
          <a:prstGeom prst="straightConnector1">
            <a:avLst/>
          </a:prstGeom>
          <a:noFill/>
          <a:ln w="38100" cap="flat" cmpd="sng">
            <a:solidFill>
              <a:schemeClr val="bg2">
                <a:lumMod val="25000"/>
              </a:schemeClr>
            </a:solidFill>
            <a:prstDash val="solid"/>
            <a:round/>
            <a:headEnd type="none" w="med" len="med"/>
            <a:tailEnd type="triangle" w="med" len="med"/>
          </a:ln>
        </p:spPr>
      </p:cxnSp>
      <p:cxnSp>
        <p:nvCxnSpPr>
          <p:cNvPr id="19" name="Google Shape;76;gbdf99c7318_1_0"/>
          <p:cNvCxnSpPr>
            <a:cxnSpLocks/>
            <a:endCxn id="15" idx="1"/>
          </p:cNvCxnSpPr>
          <p:nvPr/>
        </p:nvCxnSpPr>
        <p:spPr>
          <a:xfrm>
            <a:off x="3634697" y="4518969"/>
            <a:ext cx="1338629" cy="7621"/>
          </a:xfrm>
          <a:prstGeom prst="straightConnector1">
            <a:avLst/>
          </a:prstGeom>
          <a:noFill/>
          <a:ln w="38100" cap="flat" cmpd="sng">
            <a:solidFill>
              <a:schemeClr val="bg2">
                <a:lumMod val="25000"/>
              </a:schemeClr>
            </a:solidFill>
            <a:prstDash val="solid"/>
            <a:round/>
            <a:headEnd type="none" w="med" len="med"/>
            <a:tailEnd type="triangle" w="med" len="med"/>
          </a:ln>
        </p:spPr>
      </p:cxnSp>
      <p:cxnSp>
        <p:nvCxnSpPr>
          <p:cNvPr id="21" name="Google Shape;78;gbdf99c7318_1_0"/>
          <p:cNvCxnSpPr>
            <a:cxnSpLocks/>
            <a:stCxn id="15" idx="3"/>
            <a:endCxn id="16" idx="1"/>
          </p:cNvCxnSpPr>
          <p:nvPr/>
        </p:nvCxnSpPr>
        <p:spPr>
          <a:xfrm>
            <a:off x="7211626" y="4526590"/>
            <a:ext cx="852513" cy="0"/>
          </a:xfrm>
          <a:prstGeom prst="straightConnector1">
            <a:avLst/>
          </a:prstGeom>
          <a:noFill/>
          <a:ln w="38100" cap="flat" cmpd="sng">
            <a:solidFill>
              <a:schemeClr val="bg2">
                <a:lumMod val="25000"/>
              </a:schemeClr>
            </a:solidFill>
            <a:prstDash val="solid"/>
            <a:round/>
            <a:headEnd type="none" w="med" len="med"/>
            <a:tailEnd type="triangle" w="med" len="med"/>
          </a:ln>
        </p:spPr>
      </p:cxnSp>
      <p:pic>
        <p:nvPicPr>
          <p:cNvPr id="27" name="Google Shape;83;gbdf99c7318_1_0"/>
          <p:cNvPicPr preferRelativeResize="0"/>
          <p:nvPr/>
        </p:nvPicPr>
        <p:blipFill>
          <a:blip r:embed="rId4">
            <a:alphaModFix/>
          </a:blip>
          <a:stretch>
            <a:fillRect/>
          </a:stretch>
        </p:blipFill>
        <p:spPr>
          <a:xfrm>
            <a:off x="694369" y="1280904"/>
            <a:ext cx="3433493" cy="1973062"/>
          </a:xfrm>
          <a:prstGeom prst="rect">
            <a:avLst/>
          </a:prstGeom>
          <a:noFill/>
          <a:ln>
            <a:solidFill>
              <a:schemeClr val="accent1">
                <a:lumMod val="50000"/>
              </a:schemeClr>
            </a:solidFill>
          </a:ln>
        </p:spPr>
      </p:pic>
      <p:pic>
        <p:nvPicPr>
          <p:cNvPr id="29" name="Google Shape;85;gbdf99c7318_1_0"/>
          <p:cNvPicPr preferRelativeResize="0"/>
          <p:nvPr/>
        </p:nvPicPr>
        <p:blipFill rotWithShape="1">
          <a:blip r:embed="rId5">
            <a:alphaModFix/>
          </a:blip>
          <a:srcRect l="15508" t="19756" r="27560" b="37164"/>
          <a:stretch/>
        </p:blipFill>
        <p:spPr>
          <a:xfrm>
            <a:off x="8064138" y="1264021"/>
            <a:ext cx="3594919" cy="1972119"/>
          </a:xfrm>
          <a:prstGeom prst="rect">
            <a:avLst/>
          </a:prstGeom>
          <a:noFill/>
          <a:ln>
            <a:solidFill>
              <a:schemeClr val="tx1"/>
            </a:solidFill>
          </a:ln>
        </p:spPr>
      </p:pic>
      <p:pic>
        <p:nvPicPr>
          <p:cNvPr id="31" name="Google Shape;87;gbdf99c7318_1_0"/>
          <p:cNvPicPr preferRelativeResize="0"/>
          <p:nvPr/>
        </p:nvPicPr>
        <p:blipFill>
          <a:blip r:embed="rId6">
            <a:alphaModFix/>
          </a:blip>
          <a:stretch>
            <a:fillRect/>
          </a:stretch>
        </p:blipFill>
        <p:spPr>
          <a:xfrm>
            <a:off x="8064138" y="5101340"/>
            <a:ext cx="1673592" cy="1392003"/>
          </a:xfrm>
          <a:prstGeom prst="rect">
            <a:avLst/>
          </a:prstGeom>
          <a:noFill/>
          <a:ln>
            <a:solidFill>
              <a:schemeClr val="tx1"/>
            </a:solidFill>
          </a:ln>
        </p:spPr>
      </p:pic>
      <p:pic>
        <p:nvPicPr>
          <p:cNvPr id="32" name="Google Shape;88;gbdf99c7318_1_0"/>
          <p:cNvPicPr preferRelativeResize="0"/>
          <p:nvPr/>
        </p:nvPicPr>
        <p:blipFill>
          <a:blip r:embed="rId7">
            <a:alphaModFix/>
          </a:blip>
          <a:stretch>
            <a:fillRect/>
          </a:stretch>
        </p:blipFill>
        <p:spPr>
          <a:xfrm>
            <a:off x="10157749" y="5116539"/>
            <a:ext cx="1501308" cy="1392003"/>
          </a:xfrm>
          <a:prstGeom prst="rect">
            <a:avLst/>
          </a:prstGeom>
          <a:noFill/>
          <a:ln>
            <a:solidFill>
              <a:schemeClr val="tx1"/>
            </a:solidFill>
          </a:ln>
        </p:spPr>
      </p:pic>
      <p:cxnSp>
        <p:nvCxnSpPr>
          <p:cNvPr id="34" name="Google Shape;74;gbdf99c7318_1_0"/>
          <p:cNvCxnSpPr/>
          <p:nvPr/>
        </p:nvCxnSpPr>
        <p:spPr>
          <a:xfrm flipV="1">
            <a:off x="9730615" y="3874349"/>
            <a:ext cx="0" cy="399078"/>
          </a:xfrm>
          <a:prstGeom prst="straightConnector1">
            <a:avLst/>
          </a:prstGeom>
          <a:noFill/>
          <a:ln w="38100" cap="flat" cmpd="sng">
            <a:solidFill>
              <a:schemeClr val="bg2">
                <a:lumMod val="25000"/>
              </a:schemeClr>
            </a:solidFill>
            <a:prstDash val="solid"/>
            <a:round/>
            <a:headEnd type="none" w="med" len="med"/>
            <a:tailEnd type="triangle" w="med" len="med"/>
          </a:ln>
        </p:spPr>
      </p:cxnSp>
      <p:pic>
        <p:nvPicPr>
          <p:cNvPr id="37" name="Google Shape;81;gbdf99c7318_1_0"/>
          <p:cNvPicPr preferRelativeResize="0">
            <a:picLocks noChangeArrowheads="1"/>
          </p:cNvPicPr>
          <p:nvPr/>
        </p:nvPicPr>
        <p:blipFill>
          <a:blip r:embed="rId8">
            <a:extLst>
              <a:ext uri="{28A0092B-C50C-407E-A947-70E740481C1C}">
                <a14:useLocalDpi xmlns:a14="http://schemas.microsoft.com/office/drawing/2010/main" val="0"/>
              </a:ext>
            </a:extLst>
          </a:blip>
          <a:srcRect l="42072" t="11707" b="12622"/>
          <a:stretch>
            <a:fillRect/>
          </a:stretch>
        </p:blipFill>
        <p:spPr bwMode="auto">
          <a:xfrm>
            <a:off x="4793681" y="5196591"/>
            <a:ext cx="2604635" cy="123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77486" y="81260"/>
            <a:ext cx="992251" cy="98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a:extLst>
              <a:ext uri="{FF2B5EF4-FFF2-40B4-BE49-F238E27FC236}">
                <a16:creationId xmlns:a16="http://schemas.microsoft.com/office/drawing/2014/main" id="{DFECDF63-8F23-2E44-A561-991E14BF60F0}"/>
              </a:ext>
            </a:extLst>
          </p:cNvPr>
          <p:cNvPicPr>
            <a:picLocks noChangeAspect="1"/>
          </p:cNvPicPr>
          <p:nvPr/>
        </p:nvPicPr>
        <p:blipFill>
          <a:blip r:embed="rId10"/>
          <a:stretch>
            <a:fillRect/>
          </a:stretch>
        </p:blipFill>
        <p:spPr>
          <a:xfrm>
            <a:off x="4738993" y="1143476"/>
            <a:ext cx="2714014" cy="2172312"/>
          </a:xfrm>
          <a:prstGeom prst="rect">
            <a:avLst/>
          </a:prstGeom>
        </p:spPr>
      </p:pic>
      <p:sp>
        <p:nvSpPr>
          <p:cNvPr id="40" name="Google Shape;69;gbdf99c7318_1_0">
            <a:extLst>
              <a:ext uri="{FF2B5EF4-FFF2-40B4-BE49-F238E27FC236}">
                <a16:creationId xmlns:a16="http://schemas.microsoft.com/office/drawing/2014/main" id="{91E2A1F8-230B-9D4E-90FC-DD3A7837971F}"/>
              </a:ext>
            </a:extLst>
          </p:cNvPr>
          <p:cNvSpPr txBox="1"/>
          <p:nvPr/>
        </p:nvSpPr>
        <p:spPr>
          <a:xfrm>
            <a:off x="1415618" y="3381702"/>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1"/>
                </a:solidFill>
                <a:latin typeface="Franklin Gothic Book" panose="020B0503020102020204" pitchFamily="34" charset="0"/>
                <a:ea typeface="Roboto" panose="02000000000000000000" pitchFamily="2" charset="0"/>
              </a:rPr>
              <a:t>LUCC samples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41" name="Google Shape;70;gbdf99c7318_1_0">
            <a:extLst>
              <a:ext uri="{FF2B5EF4-FFF2-40B4-BE49-F238E27FC236}">
                <a16:creationId xmlns:a16="http://schemas.microsoft.com/office/drawing/2014/main" id="{944F7C06-BD13-594B-AA66-BD97EEABC0F6}"/>
              </a:ext>
            </a:extLst>
          </p:cNvPr>
          <p:cNvSpPr txBox="1"/>
          <p:nvPr/>
        </p:nvSpPr>
        <p:spPr>
          <a:xfrm>
            <a:off x="1396397" y="4204901"/>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lvl="0" algn="ctr"/>
            <a:r>
              <a:rPr lang="en-GB" sz="2200" dirty="0">
                <a:solidFill>
                  <a:schemeClr val="bg1"/>
                </a:solidFill>
                <a:latin typeface="Franklin Gothic Book" panose="020B0503020102020204" pitchFamily="34" charset="0"/>
                <a:ea typeface="Roboto" panose="02000000000000000000" pitchFamily="2" charset="0"/>
              </a:rPr>
              <a:t>EO data cubes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42" name="Google Shape;69;gbdf99c7318_1_0">
            <a:extLst>
              <a:ext uri="{FF2B5EF4-FFF2-40B4-BE49-F238E27FC236}">
                <a16:creationId xmlns:a16="http://schemas.microsoft.com/office/drawing/2014/main" id="{C70D8EB0-BF66-504F-BF31-FDF27875B102}"/>
              </a:ext>
            </a:extLst>
          </p:cNvPr>
          <p:cNvSpPr txBox="1"/>
          <p:nvPr/>
        </p:nvSpPr>
        <p:spPr>
          <a:xfrm>
            <a:off x="8683289" y="3358823"/>
            <a:ext cx="2238300" cy="523190"/>
          </a:xfrm>
          <a:prstGeom prst="rect">
            <a:avLst/>
          </a:prstGeom>
          <a:solidFill>
            <a:srgbClr val="4A6E9C"/>
          </a:solidFill>
          <a:ln w="19050"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2200" dirty="0">
                <a:solidFill>
                  <a:schemeClr val="bg1"/>
                </a:solidFill>
                <a:latin typeface="Franklin Gothic Book" panose="020B0503020102020204" pitchFamily="34" charset="0"/>
                <a:ea typeface="Roboto" panose="02000000000000000000" pitchFamily="2" charset="0"/>
              </a:rPr>
              <a:t>LUCC maps</a:t>
            </a:r>
            <a:endParaRPr lang="pt-BR" sz="2200" dirty="0">
              <a:solidFill>
                <a:schemeClr val="bg1"/>
              </a:solidFill>
              <a:latin typeface="Franklin Gothic Book" panose="020B0503020102020204" pitchFamily="34" charset="0"/>
              <a:ea typeface="Roboto" panose="02000000000000000000" pitchFamily="2" charset="0"/>
            </a:endParaRPr>
          </a:p>
        </p:txBody>
      </p:sp>
      <p:sp>
        <p:nvSpPr>
          <p:cNvPr id="55" name="Rectangle 4">
            <a:extLst>
              <a:ext uri="{FF2B5EF4-FFF2-40B4-BE49-F238E27FC236}">
                <a16:creationId xmlns:a16="http://schemas.microsoft.com/office/drawing/2014/main" id="{60BA99CD-5421-5F47-86C0-56D0660746E6}"/>
              </a:ext>
            </a:extLst>
          </p:cNvPr>
          <p:cNvSpPr/>
          <p:nvPr/>
        </p:nvSpPr>
        <p:spPr>
          <a:xfrm>
            <a:off x="1739152" y="363684"/>
            <a:ext cx="8713695" cy="646331"/>
          </a:xfrm>
          <a:prstGeom prst="rect">
            <a:avLst/>
          </a:prstGeom>
          <a:noFill/>
        </p:spPr>
        <p:txBody>
          <a:bodyPr wrap="square">
            <a:spAutoFit/>
          </a:bodyPr>
          <a:lstStyle/>
          <a:p>
            <a:pPr algn="ctr">
              <a:spcAft>
                <a:spcPts val="600"/>
              </a:spcAft>
            </a:pPr>
            <a:r>
              <a:rPr lang="en-US" sz="3600" dirty="0">
                <a:solidFill>
                  <a:srgbClr val="19326C"/>
                </a:solidFill>
                <a:latin typeface="Franklin Gothic Medium" panose="020B0603020102020204" pitchFamily="34" charset="0"/>
                <a:cs typeface="Calibri"/>
              </a:rPr>
              <a:t>Complete land classification workflow  </a:t>
            </a:r>
            <a:endParaRPr lang="en-US" sz="3600" dirty="0">
              <a:solidFill>
                <a:srgbClr val="7F0001"/>
              </a:solidFill>
              <a:latin typeface="Franklin Gothic Medium" panose="020B0603020102020204" pitchFamily="34" charset="0"/>
              <a:cs typeface="Calibri"/>
            </a:endParaRPr>
          </a:p>
        </p:txBody>
      </p:sp>
      <p:pic>
        <p:nvPicPr>
          <p:cNvPr id="56" name="Google Shape;324;gd015da3983_1_248" descr="A picture containing text&#10;&#10;Description automatically generated">
            <a:extLst>
              <a:ext uri="{FF2B5EF4-FFF2-40B4-BE49-F238E27FC236}">
                <a16:creationId xmlns:a16="http://schemas.microsoft.com/office/drawing/2014/main" id="{90F77884-11A9-E447-8008-5B68B55B95DF}"/>
              </a:ext>
            </a:extLst>
          </p:cNvPr>
          <p:cNvPicPr preferRelativeResize="0"/>
          <p:nvPr/>
        </p:nvPicPr>
        <p:blipFill rotWithShape="1">
          <a:blip r:embed="rId11">
            <a:alphaModFix/>
          </a:blip>
          <a:srcRect/>
          <a:stretch/>
        </p:blipFill>
        <p:spPr>
          <a:xfrm>
            <a:off x="136107" y="39536"/>
            <a:ext cx="1290221" cy="1202294"/>
          </a:xfrm>
          <a:prstGeom prst="rect">
            <a:avLst/>
          </a:prstGeom>
          <a:noFill/>
          <a:ln>
            <a:noFill/>
          </a:ln>
        </p:spPr>
      </p:pic>
    </p:spTree>
    <p:extLst>
      <p:ext uri="{BB962C8B-B14F-4D97-AF65-F5344CB8AC3E}">
        <p14:creationId xmlns:p14="http://schemas.microsoft.com/office/powerpoint/2010/main" val="1200247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9EFA422-C99C-D84F-8607-9DBFF2A00E8A}"/>
              </a:ext>
            </a:extLst>
          </p:cNvPr>
          <p:cNvSpPr>
            <a:spLocks noGrp="1" noChangeArrowheads="1"/>
          </p:cNvSpPr>
          <p:nvPr>
            <p:ph type="title"/>
          </p:nvPr>
        </p:nvSpPr>
        <p:spPr bwMode="auto">
          <a:xfrm>
            <a:off x="1166456" y="1"/>
            <a:ext cx="9859088" cy="1241830"/>
          </a:xfrm>
        </p:spPr>
        <p:txBody>
          <a:bodyPr vert="horz" wrap="square" lIns="109545" tIns="54773" rIns="109545" bIns="54773" numCol="1" rtlCol="0" anchor="ctr" compatLnSpc="1">
            <a:prstTxWarp prst="textNoShape">
              <a:avLst/>
            </a:prstTxWarp>
            <a:normAutofit/>
          </a:bodyPr>
          <a:lstStyle/>
          <a:p>
            <a:pPr algn="ctr"/>
            <a:r>
              <a:rPr lang="en-US" altLang="en-US" dirty="0">
                <a:solidFill>
                  <a:srgbClr val="2A3E74"/>
                </a:solidFill>
                <a:latin typeface="Franklin Gothic Medium" panose="020B0603020102020204" pitchFamily="34" charset="0"/>
              </a:rPr>
              <a:t> SITS workflow</a:t>
            </a:r>
          </a:p>
        </p:txBody>
      </p:sp>
      <p:sp>
        <p:nvSpPr>
          <p:cNvPr id="5" name="Slide Number Placeholder 4">
            <a:extLst>
              <a:ext uri="{FF2B5EF4-FFF2-40B4-BE49-F238E27FC236}">
                <a16:creationId xmlns:a16="http://schemas.microsoft.com/office/drawing/2014/main" id="{401C5BC4-434D-F741-9089-634EEBFF3295}"/>
              </a:ext>
            </a:extLst>
          </p:cNvPr>
          <p:cNvSpPr>
            <a:spLocks noGrp="1"/>
          </p:cNvSpPr>
          <p:nvPr>
            <p:ph type="sldNum" sz="quarter" idx="12"/>
          </p:nvPr>
        </p:nvSpPr>
        <p:spPr/>
        <p:txBody>
          <a:bodyPr/>
          <a:lstStyle/>
          <a:p>
            <a:fld id="{DC8B7BE8-07D2-124D-9AF8-14779EEE36EE}" type="slidenum">
              <a:rPr lang="zh-CN" altLang="en-US"/>
              <a:pPr/>
              <a:t>8</a:t>
            </a:fld>
            <a:endParaRPr lang="zh-CN" altLang="en-US"/>
          </a:p>
        </p:txBody>
      </p:sp>
      <p:pic>
        <p:nvPicPr>
          <p:cNvPr id="6" name="Google Shape;324;gd015da3983_1_248" descr="A picture containing text&#10;&#10;Description automatically generated">
            <a:extLst>
              <a:ext uri="{FF2B5EF4-FFF2-40B4-BE49-F238E27FC236}">
                <a16:creationId xmlns:a16="http://schemas.microsoft.com/office/drawing/2014/main" id="{218D6ADD-34E6-834D-8753-983F0EF61FA7}"/>
              </a:ext>
            </a:extLst>
          </p:cNvPr>
          <p:cNvPicPr preferRelativeResize="0"/>
          <p:nvPr/>
        </p:nvPicPr>
        <p:blipFill rotWithShape="1">
          <a:blip r:embed="rId3">
            <a:alphaModFix/>
          </a:blip>
          <a:srcRect/>
          <a:stretch/>
        </p:blipFill>
        <p:spPr>
          <a:xfrm>
            <a:off x="136107" y="39536"/>
            <a:ext cx="1290221" cy="1202294"/>
          </a:xfrm>
          <a:prstGeom prst="rect">
            <a:avLst/>
          </a:prstGeom>
          <a:noFill/>
          <a:ln>
            <a:noFill/>
          </a:ln>
        </p:spPr>
      </p:pic>
      <p:pic>
        <p:nvPicPr>
          <p:cNvPr id="7" name="Picture 2">
            <a:extLst>
              <a:ext uri="{FF2B5EF4-FFF2-40B4-BE49-F238E27FC236}">
                <a16:creationId xmlns:a16="http://schemas.microsoft.com/office/drawing/2014/main" id="{5D946C0D-0EE3-5345-AAB9-BE22688E5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78" y="14098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Diagram&#10;&#10;Description automatically generated">
            <a:extLst>
              <a:ext uri="{FF2B5EF4-FFF2-40B4-BE49-F238E27FC236}">
                <a16:creationId xmlns:a16="http://schemas.microsoft.com/office/drawing/2014/main" id="{F0217F2A-2DEA-7B44-A05B-C6DD24B15D14}"/>
              </a:ext>
            </a:extLst>
          </p:cNvPr>
          <p:cNvPicPr>
            <a:picLocks noChangeAspect="1"/>
          </p:cNvPicPr>
          <p:nvPr/>
        </p:nvPicPr>
        <p:blipFill>
          <a:blip r:embed="rId5"/>
          <a:stretch>
            <a:fillRect/>
          </a:stretch>
        </p:blipFill>
        <p:spPr>
          <a:xfrm>
            <a:off x="2050181" y="1129025"/>
            <a:ext cx="7786838" cy="5499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2">
            <a:extLst>
              <a:ext uri="{FF2B5EF4-FFF2-40B4-BE49-F238E27FC236}">
                <a16:creationId xmlns:a16="http://schemas.microsoft.com/office/drawing/2014/main" id="{5B417D42-4639-054B-BE27-A8D3FD8F4A2A}"/>
              </a:ext>
            </a:extLst>
          </p:cNvPr>
          <p:cNvSpPr>
            <a:spLocks noGrp="1" noChangeArrowheads="1"/>
          </p:cNvSpPr>
          <p:nvPr>
            <p:ph type="title"/>
          </p:nvPr>
        </p:nvSpPr>
        <p:spPr bwMode="auto">
          <a:xfrm>
            <a:off x="2283983" y="138296"/>
            <a:ext cx="6985145" cy="1143001"/>
          </a:xfrm>
        </p:spPr>
        <p:txBody>
          <a:bodyPr vert="horz" wrap="square" lIns="109545" tIns="54773" rIns="109545" bIns="54773" numCol="1" rtlCol="0" anchor="ctr" compatLnSpc="1">
            <a:prstTxWarp prst="textNoShape">
              <a:avLst/>
            </a:prstTxWarp>
            <a:normAutofit/>
          </a:bodyPr>
          <a:lstStyle/>
          <a:p>
            <a:r>
              <a:rPr lang="en-US" altLang="zh-CN" dirty="0">
                <a:solidFill>
                  <a:srgbClr val="2A3E74"/>
                </a:solidFill>
                <a:latin typeface="Franklin Gothic Medium" panose="020B0603020102020204" pitchFamily="34" charset="0"/>
                <a:ea typeface="SimSun" panose="02010600030101010101" pitchFamily="2" charset="-122"/>
              </a:rPr>
              <a:t>What is an EO data cube?</a:t>
            </a:r>
          </a:p>
        </p:txBody>
      </p:sp>
      <p:sp>
        <p:nvSpPr>
          <p:cNvPr id="7" name="CustomShape 3">
            <a:extLst>
              <a:ext uri="{FF2B5EF4-FFF2-40B4-BE49-F238E27FC236}">
                <a16:creationId xmlns:a16="http://schemas.microsoft.com/office/drawing/2014/main" id="{EF914075-CD0A-7746-9B14-C76F45EC107A}"/>
              </a:ext>
            </a:extLst>
          </p:cNvPr>
          <p:cNvSpPr/>
          <p:nvPr/>
        </p:nvSpPr>
        <p:spPr bwMode="auto">
          <a:xfrm>
            <a:off x="1862918" y="5642225"/>
            <a:ext cx="8214006" cy="561041"/>
          </a:xfrm>
          <a:prstGeom prst="rect">
            <a:avLst/>
          </a:prstGeom>
          <a:solidFill>
            <a:srgbClr val="DEEBF7"/>
          </a:solidFill>
        </p:spPr>
        <p:txBody>
          <a:bodyPr anchor="ctr"/>
          <a:lstStyle/>
          <a:p>
            <a:pPr algn="ctr" defTabSz="985906">
              <a:defRPr/>
            </a:pPr>
            <a:r>
              <a:rPr lang="en-US" sz="2800" dirty="0">
                <a:solidFill>
                  <a:srgbClr val="0265C2"/>
                </a:solidFill>
                <a:latin typeface="Franklin Gothic Book" panose="020B0503020102020204" pitchFamily="34" charset="0"/>
                <a:cs typeface="Latin Modern Sans" panose="00000500000000000000" charset="0"/>
                <a:sym typeface="+mn-ea"/>
              </a:rPr>
              <a:t>Data cube =  regular partitions of space and time</a:t>
            </a:r>
          </a:p>
        </p:txBody>
      </p:sp>
      <p:pic>
        <p:nvPicPr>
          <p:cNvPr id="23555" name="Picture 1" descr="ch1_datacube">
            <a:extLst>
              <a:ext uri="{FF2B5EF4-FFF2-40B4-BE49-F238E27FC236}">
                <a16:creationId xmlns:a16="http://schemas.microsoft.com/office/drawing/2014/main" id="{2FFE0B1E-2AA8-A641-A1CB-FB181A100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33" y="2034986"/>
            <a:ext cx="12022167" cy="270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B31A74A1-C538-7E47-9901-EF46837A84CA}"/>
              </a:ext>
            </a:extLst>
          </p:cNvPr>
          <p:cNvSpPr>
            <a:spLocks noGrp="1"/>
          </p:cNvSpPr>
          <p:nvPr>
            <p:ph type="sldNum" sz="quarter" idx="12"/>
          </p:nvPr>
        </p:nvSpPr>
        <p:spPr/>
        <p:txBody>
          <a:bodyPr/>
          <a:lstStyle/>
          <a:p>
            <a:fld id="{F6593CF3-EBB9-2D46-A984-7BF3BF51E26D}" type="slidenum">
              <a:rPr lang="zh-CN" altLang="en-US"/>
              <a:pPr/>
              <a:t>9</a:t>
            </a:fld>
            <a:endParaRPr lang="zh-CN" altLang="en-US"/>
          </a:p>
        </p:txBody>
      </p:sp>
      <p:pic>
        <p:nvPicPr>
          <p:cNvPr id="6" name="Google Shape;324;gd015da3983_1_248" descr="A picture containing text&#10;&#10;Description automatically generated">
            <a:extLst>
              <a:ext uri="{FF2B5EF4-FFF2-40B4-BE49-F238E27FC236}">
                <a16:creationId xmlns:a16="http://schemas.microsoft.com/office/drawing/2014/main" id="{535F4B2D-7AF4-8C4B-B77E-9A19481A5D88}"/>
              </a:ext>
            </a:extLst>
          </p:cNvPr>
          <p:cNvPicPr preferRelativeResize="0"/>
          <p:nvPr/>
        </p:nvPicPr>
        <p:blipFill rotWithShape="1">
          <a:blip r:embed="rId3">
            <a:alphaModFix/>
          </a:blip>
          <a:srcRect/>
          <a:stretch/>
        </p:blipFill>
        <p:spPr>
          <a:xfrm>
            <a:off x="136107" y="39536"/>
            <a:ext cx="1290221" cy="1202294"/>
          </a:xfrm>
          <a:prstGeom prst="rect">
            <a:avLst/>
          </a:prstGeom>
          <a:noFill/>
          <a:ln>
            <a:noFill/>
          </a:ln>
        </p:spPr>
      </p:pic>
      <p:pic>
        <p:nvPicPr>
          <p:cNvPr id="8" name="Picture 2">
            <a:extLst>
              <a:ext uri="{FF2B5EF4-FFF2-40B4-BE49-F238E27FC236}">
                <a16:creationId xmlns:a16="http://schemas.microsoft.com/office/drawing/2014/main" id="{B02F9747-2693-7840-98B5-38C75D66B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678" y="140987"/>
            <a:ext cx="992251" cy="98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4625</TotalTime>
  <Words>1822</Words>
  <Application>Microsoft Macintosh PowerPoint</Application>
  <PresentationFormat>Widescreen</PresentationFormat>
  <Paragraphs>219</Paragraphs>
  <Slides>23</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Arial</vt:lpstr>
      <vt:lpstr>Calibri</vt:lpstr>
      <vt:lpstr>DejaVu Math TeX Gyre</vt:lpstr>
      <vt:lpstr>Franklin Gothic Book</vt:lpstr>
      <vt:lpstr>Franklin Gothic Medium</vt:lpstr>
      <vt:lpstr>IBM Plex Mono</vt:lpstr>
      <vt:lpstr>IBM Plex Sans</vt:lpstr>
      <vt:lpstr>Latin Modern Sans</vt:lpstr>
      <vt:lpstr>Liberation Sans</vt:lpstr>
      <vt:lpstr>Proxima Nova Rg</vt:lpstr>
      <vt:lpstr>Symbol</vt:lpstr>
      <vt:lpstr>Times New Roman</vt:lpstr>
      <vt:lpstr>Office Theme</vt:lpstr>
      <vt:lpstr>SITS: Satellite Image Time Series Analysis for Big Earth Observation Data   </vt:lpstr>
      <vt:lpstr>PowerPoint Presentation</vt:lpstr>
      <vt:lpstr>PowerPoint Presentation</vt:lpstr>
      <vt:lpstr>Time series measure change</vt:lpstr>
      <vt:lpstr>PowerPoint Presentation</vt:lpstr>
      <vt:lpstr>PowerPoint Presentation</vt:lpstr>
      <vt:lpstr>PowerPoint Presentation</vt:lpstr>
      <vt:lpstr> SITS workflow</vt:lpstr>
      <vt:lpstr>What is an EO data cube?</vt:lpstr>
      <vt:lpstr>PowerPoint Presentation</vt:lpstr>
      <vt:lpstr>Accessing data cubes with STAC</vt:lpstr>
      <vt:lpstr>PowerPoint Presentation</vt:lpstr>
      <vt:lpstr>PowerPoint Presentation</vt:lpstr>
      <vt:lpstr>Are our samples good? </vt:lpstr>
      <vt:lpstr>Using SOM to assess sample quality</vt:lpstr>
      <vt:lpstr>Using SOM to assess sample quality</vt:lpstr>
      <vt:lpstr>PowerPoint Presentation</vt:lpstr>
      <vt:lpstr>PowerPoint Presentation</vt:lpstr>
      <vt:lpstr>Bayesian smoothing for post-processing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Gilberto Camara</dc:creator>
  <cp:lastModifiedBy>Gilberto Camara</cp:lastModifiedBy>
  <cp:revision>58</cp:revision>
  <dcterms:created xsi:type="dcterms:W3CDTF">2021-06-12T16:17:28Z</dcterms:created>
  <dcterms:modified xsi:type="dcterms:W3CDTF">2021-09-25T23:04:37Z</dcterms:modified>
</cp:coreProperties>
</file>